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82" r:id="rId4"/>
    <p:sldId id="283" r:id="rId5"/>
    <p:sldId id="284" r:id="rId6"/>
    <p:sldId id="261" r:id="rId7"/>
    <p:sldId id="264" r:id="rId8"/>
    <p:sldId id="285" r:id="rId9"/>
    <p:sldId id="286" r:id="rId10"/>
    <p:sldId id="287" r:id="rId11"/>
    <p:sldId id="288" r:id="rId12"/>
    <p:sldId id="291" r:id="rId13"/>
    <p:sldId id="306" r:id="rId14"/>
    <p:sldId id="290" r:id="rId15"/>
    <p:sldId id="289" r:id="rId16"/>
    <p:sldId id="292" r:id="rId17"/>
    <p:sldId id="293" r:id="rId18"/>
    <p:sldId id="297" r:id="rId19"/>
    <p:sldId id="294" r:id="rId20"/>
    <p:sldId id="267" r:id="rId21"/>
    <p:sldId id="295" r:id="rId22"/>
    <p:sldId id="296" r:id="rId23"/>
    <p:sldId id="298" r:id="rId24"/>
    <p:sldId id="266" r:id="rId25"/>
    <p:sldId id="300" r:id="rId26"/>
    <p:sldId id="299" r:id="rId27"/>
    <p:sldId id="302" r:id="rId28"/>
    <p:sldId id="304" r:id="rId29"/>
    <p:sldId id="303" r:id="rId30"/>
    <p:sldId id="305" r:id="rId31"/>
    <p:sldId id="308" r:id="rId32"/>
    <p:sldId id="307" r:id="rId33"/>
    <p:sldId id="309" r:id="rId34"/>
    <p:sldId id="310" r:id="rId35"/>
    <p:sldId id="311" r:id="rId36"/>
    <p:sldId id="313" r:id="rId37"/>
    <p:sldId id="312" r:id="rId38"/>
    <p:sldId id="315" r:id="rId39"/>
    <p:sldId id="314" r:id="rId40"/>
    <p:sldId id="316" r:id="rId41"/>
    <p:sldId id="31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888" y="-1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28E8BF-AB4D-4DE4-9765-56BFE05A9211}" type="datetimeFigureOut">
              <a:rPr lang="en-GB" smtClean="0"/>
              <a:pPr/>
              <a:t>25/08/2015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D47BF4-22EC-4BCD-8DEE-83784306826D}" type="slidenum">
              <a:rPr lang="en-GB" smtClean="0"/>
              <a:pPr/>
              <a:t>‹#›</a:t>
            </a:fld>
            <a:endParaRPr lang="en-GB"/>
          </a:p>
        </p:txBody>
      </p:sp>
    </p:spTree>
  </p:cSld>
  <p:clrMapOvr>
    <a:masterClrMapping/>
  </p:clrMapOvr>
  <p:transition xmlns:p14="http://schemas.microsoft.com/office/powerpoint/2010/main" spd="med">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8E8BF-AB4D-4DE4-9765-56BFE05A9211}" type="datetimeFigureOut">
              <a:rPr lang="en-GB" smtClean="0"/>
              <a:pPr/>
              <a:t>25/08/2015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47BF4-22EC-4BCD-8DEE-83784306826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spd="med">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728192"/>
          </a:xfrm>
        </p:spPr>
        <p:txBody>
          <a:bodyPr>
            <a:normAutofit fontScale="90000"/>
          </a:bodyPr>
          <a:lstStyle/>
          <a:p>
            <a:r>
              <a:rPr lang="en-GB" dirty="0" smtClean="0"/>
              <a:t>Cheltenham Association Football League</a:t>
            </a:r>
            <a:br>
              <a:rPr lang="en-GB" dirty="0" smtClean="0"/>
            </a:br>
            <a:r>
              <a:rPr lang="en-GB" dirty="0" smtClean="0"/>
              <a:t>Clubs Meeting  </a:t>
            </a:r>
            <a:br>
              <a:rPr lang="en-GB" dirty="0" smtClean="0"/>
            </a:br>
            <a:r>
              <a:rPr lang="en-GB" dirty="0" smtClean="0"/>
              <a:t>Wednesday, 19</a:t>
            </a:r>
            <a:r>
              <a:rPr lang="en-GB" baseline="30000" dirty="0" smtClean="0"/>
              <a:t>th</a:t>
            </a:r>
            <a:r>
              <a:rPr lang="en-GB" dirty="0" smtClean="0"/>
              <a:t> August, 2015</a:t>
            </a:r>
            <a:endParaRPr lang="en-GB"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b="1" u="sng" dirty="0" smtClean="0"/>
              <a:t>GMB Senior Trophy</a:t>
            </a:r>
            <a:endParaRPr lang="en-GB" sz="3600" b="1"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5" name="TextBox 4"/>
          <p:cNvSpPr txBox="1"/>
          <p:nvPr/>
        </p:nvSpPr>
        <p:spPr>
          <a:xfrm>
            <a:off x="611560" y="1628800"/>
            <a:ext cx="8280920" cy="523220"/>
          </a:xfrm>
          <a:prstGeom prst="rect">
            <a:avLst/>
          </a:prstGeom>
          <a:noFill/>
        </p:spPr>
        <p:txBody>
          <a:bodyPr wrap="square" rtlCol="0">
            <a:spAutoFit/>
          </a:bodyPr>
          <a:lstStyle/>
          <a:p>
            <a:r>
              <a:rPr lang="en-GB" sz="2800" dirty="0" smtClean="0">
                <a:latin typeface="Arial" pitchFamily="34" charset="0"/>
                <a:cs typeface="Arial" pitchFamily="34" charset="0"/>
              </a:rPr>
              <a:t>10 Entrants – Senior Charity Cup 1</a:t>
            </a:r>
            <a:r>
              <a:rPr lang="en-GB" sz="2800" baseline="30000" dirty="0" smtClean="0">
                <a:latin typeface="Arial" pitchFamily="34" charset="0"/>
                <a:cs typeface="Arial" pitchFamily="34" charset="0"/>
              </a:rPr>
              <a:t>st</a:t>
            </a:r>
            <a:r>
              <a:rPr lang="en-GB" sz="2800" dirty="0" smtClean="0">
                <a:latin typeface="Arial" pitchFamily="34" charset="0"/>
                <a:cs typeface="Arial" pitchFamily="34" charset="0"/>
              </a:rPr>
              <a:t> Round Losers</a:t>
            </a:r>
            <a:endParaRPr lang="en-GB" sz="2800" dirty="0"/>
          </a:p>
        </p:txBody>
      </p:sp>
      <p:sp>
        <p:nvSpPr>
          <p:cNvPr id="7" name="TextBox 6"/>
          <p:cNvSpPr txBox="1"/>
          <p:nvPr/>
        </p:nvSpPr>
        <p:spPr>
          <a:xfrm>
            <a:off x="611560" y="2276872"/>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1</a:t>
            </a:r>
            <a:r>
              <a:rPr lang="en-GB" sz="2800" baseline="30000" dirty="0" smtClean="0">
                <a:latin typeface="Arial" pitchFamily="34" charset="0"/>
                <a:cs typeface="Arial" pitchFamily="34" charset="0"/>
              </a:rPr>
              <a:t>st</a:t>
            </a:r>
            <a:r>
              <a:rPr lang="en-GB" sz="2800" dirty="0" smtClean="0">
                <a:latin typeface="Arial" pitchFamily="34" charset="0"/>
                <a:cs typeface="Arial" pitchFamily="34" charset="0"/>
              </a:rPr>
              <a:t> Round – Fri 11</a:t>
            </a:r>
            <a:r>
              <a:rPr lang="en-GB" sz="2800" baseline="30000" dirty="0" smtClean="0">
                <a:latin typeface="Arial" pitchFamily="34" charset="0"/>
                <a:cs typeface="Arial" pitchFamily="34" charset="0"/>
              </a:rPr>
              <a:t>th </a:t>
            </a:r>
            <a:r>
              <a:rPr lang="en-GB" sz="2800" dirty="0" smtClean="0">
                <a:latin typeface="Arial" pitchFamily="34" charset="0"/>
                <a:cs typeface="Arial" pitchFamily="34" charset="0"/>
              </a:rPr>
              <a:t>/ Sat 12</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December 2015</a:t>
            </a:r>
            <a:endParaRPr lang="en-GB" sz="2800" dirty="0"/>
          </a:p>
        </p:txBody>
      </p:sp>
      <p:sp>
        <p:nvSpPr>
          <p:cNvPr id="9" name="TextBox 8"/>
          <p:cNvSpPr txBox="1"/>
          <p:nvPr/>
        </p:nvSpPr>
        <p:spPr>
          <a:xfrm>
            <a:off x="2195736" y="2708920"/>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- 2 Ties involving 4 teams</a:t>
            </a:r>
            <a:endParaRPr lang="en-GB" sz="2800" dirty="0"/>
          </a:p>
        </p:txBody>
      </p:sp>
      <p:sp>
        <p:nvSpPr>
          <p:cNvPr id="10" name="TextBox 9"/>
          <p:cNvSpPr txBox="1"/>
          <p:nvPr/>
        </p:nvSpPr>
        <p:spPr>
          <a:xfrm>
            <a:off x="2195736" y="3140968"/>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- 6 byes</a:t>
            </a:r>
            <a:endParaRPr lang="en-GB" sz="2800" dirty="0"/>
          </a:p>
        </p:txBody>
      </p:sp>
      <p:sp>
        <p:nvSpPr>
          <p:cNvPr id="11" name="TextBox 10"/>
          <p:cNvSpPr txBox="1"/>
          <p:nvPr/>
        </p:nvSpPr>
        <p:spPr>
          <a:xfrm>
            <a:off x="2195736" y="3573016"/>
            <a:ext cx="6624736" cy="523220"/>
          </a:xfrm>
          <a:prstGeom prst="rect">
            <a:avLst/>
          </a:prstGeom>
          <a:noFill/>
        </p:spPr>
        <p:txBody>
          <a:bodyPr wrap="square" rtlCol="0">
            <a:spAutoFit/>
          </a:bodyPr>
          <a:lstStyle/>
          <a:p>
            <a:r>
              <a:rPr lang="en-GB" sz="2800" dirty="0" smtClean="0">
                <a:latin typeface="Arial" pitchFamily="34" charset="0"/>
                <a:cs typeface="Arial" pitchFamily="34" charset="0"/>
              </a:rPr>
              <a:t>- Both Games on </a:t>
            </a:r>
            <a:r>
              <a:rPr lang="en-GB" sz="2800" dirty="0" err="1" smtClean="0">
                <a:latin typeface="Arial" pitchFamily="34" charset="0"/>
                <a:cs typeface="Arial" pitchFamily="34" charset="0"/>
              </a:rPr>
              <a:t>AstroTurf</a:t>
            </a:r>
            <a:endParaRPr lang="en-GB" sz="2800" dirty="0"/>
          </a:p>
        </p:txBody>
      </p:sp>
      <p:sp>
        <p:nvSpPr>
          <p:cNvPr id="13" name="TextBox 12"/>
          <p:cNvSpPr txBox="1"/>
          <p:nvPr/>
        </p:nvSpPr>
        <p:spPr>
          <a:xfrm>
            <a:off x="2195736" y="4509120"/>
            <a:ext cx="6336704" cy="523220"/>
          </a:xfrm>
          <a:prstGeom prst="rect">
            <a:avLst/>
          </a:prstGeom>
          <a:noFill/>
        </p:spPr>
        <p:txBody>
          <a:bodyPr wrap="square" rtlCol="0">
            <a:spAutoFit/>
          </a:bodyPr>
          <a:lstStyle/>
          <a:p>
            <a:r>
              <a:rPr lang="en-GB" sz="2800" dirty="0" smtClean="0">
                <a:latin typeface="Arial" pitchFamily="34" charset="0"/>
                <a:cs typeface="Arial" pitchFamily="34" charset="0"/>
              </a:rPr>
              <a:t>- All games played on </a:t>
            </a:r>
            <a:r>
              <a:rPr lang="en-GB" sz="2800" dirty="0" err="1" smtClean="0">
                <a:latin typeface="Arial" pitchFamily="34" charset="0"/>
                <a:cs typeface="Arial" pitchFamily="34" charset="0"/>
              </a:rPr>
              <a:t>AstroTurf</a:t>
            </a:r>
            <a:endParaRPr lang="en-GB" sz="2800" dirty="0"/>
          </a:p>
        </p:txBody>
      </p:sp>
      <p:sp>
        <p:nvSpPr>
          <p:cNvPr id="14" name="TextBox 13"/>
          <p:cNvSpPr txBox="1"/>
          <p:nvPr/>
        </p:nvSpPr>
        <p:spPr>
          <a:xfrm>
            <a:off x="539552" y="4077072"/>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Quarter Finals - Fri 18</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 Sat 19</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December 2015</a:t>
            </a:r>
            <a:endParaRPr lang="en-GB" sz="2800" dirty="0"/>
          </a:p>
        </p:txBody>
      </p:sp>
      <p:sp>
        <p:nvSpPr>
          <p:cNvPr id="18" name="TextBox 17"/>
          <p:cNvSpPr txBox="1"/>
          <p:nvPr/>
        </p:nvSpPr>
        <p:spPr>
          <a:xfrm>
            <a:off x="2195736" y="5445224"/>
            <a:ext cx="6336704" cy="523220"/>
          </a:xfrm>
          <a:prstGeom prst="rect">
            <a:avLst/>
          </a:prstGeom>
          <a:noFill/>
        </p:spPr>
        <p:txBody>
          <a:bodyPr wrap="square" rtlCol="0">
            <a:spAutoFit/>
          </a:bodyPr>
          <a:lstStyle/>
          <a:p>
            <a:r>
              <a:rPr lang="en-GB" sz="2800" dirty="0" smtClean="0">
                <a:latin typeface="Arial" pitchFamily="34" charset="0"/>
                <a:cs typeface="Arial" pitchFamily="34" charset="0"/>
              </a:rPr>
              <a:t>- Both games played on </a:t>
            </a:r>
            <a:r>
              <a:rPr lang="en-GB" sz="2800" dirty="0" err="1" smtClean="0">
                <a:latin typeface="Arial" pitchFamily="34" charset="0"/>
                <a:cs typeface="Arial" pitchFamily="34" charset="0"/>
              </a:rPr>
              <a:t>AstroTurf</a:t>
            </a:r>
            <a:endParaRPr lang="en-GB" sz="2800" dirty="0"/>
          </a:p>
        </p:txBody>
      </p:sp>
      <p:sp>
        <p:nvSpPr>
          <p:cNvPr id="19" name="TextBox 18"/>
          <p:cNvSpPr txBox="1"/>
          <p:nvPr/>
        </p:nvSpPr>
        <p:spPr>
          <a:xfrm>
            <a:off x="539552" y="5013176"/>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Semi Finals - Sat 2</a:t>
            </a:r>
            <a:r>
              <a:rPr lang="en-GB" sz="2800" baseline="30000" dirty="0" smtClean="0">
                <a:latin typeface="Arial" pitchFamily="34" charset="0"/>
                <a:cs typeface="Arial" pitchFamily="34" charset="0"/>
              </a:rPr>
              <a:t>nd</a:t>
            </a:r>
            <a:r>
              <a:rPr lang="en-GB" sz="2800" dirty="0" smtClean="0">
                <a:latin typeface="Arial" pitchFamily="34" charset="0"/>
                <a:cs typeface="Arial" pitchFamily="34" charset="0"/>
              </a:rPr>
              <a:t> January 2016</a:t>
            </a:r>
            <a:endParaRPr lang="en-GB" sz="2800" dirty="0"/>
          </a:p>
        </p:txBody>
      </p:sp>
      <p:sp>
        <p:nvSpPr>
          <p:cNvPr id="22" name="TextBox 21"/>
          <p:cNvSpPr txBox="1"/>
          <p:nvPr/>
        </p:nvSpPr>
        <p:spPr>
          <a:xfrm>
            <a:off x="539552" y="6021288"/>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Final - Fri 29</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January 2016 – on </a:t>
            </a:r>
            <a:r>
              <a:rPr lang="en-GB" sz="2800" dirty="0" err="1" smtClean="0">
                <a:latin typeface="Arial" pitchFamily="34" charset="0"/>
                <a:cs typeface="Arial" pitchFamily="34" charset="0"/>
              </a:rPr>
              <a:t>AstroTurf</a:t>
            </a:r>
            <a:endParaRPr lang="en-GB" sz="2800" dirty="0"/>
          </a:p>
        </p:txBody>
      </p:sp>
    </p:spTree>
  </p:cSld>
  <p:clrMapOvr>
    <a:masterClrMapping/>
  </p:clrMapOvr>
  <p:transition xmlns:p14="http://schemas.microsoft.com/office/powerpoint/2010/main" spd="slow">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p:bldP spid="13" grpId="0"/>
      <p:bldP spid="14" grpId="0"/>
      <p:bldP spid="18" grpId="0"/>
      <p:bldP spid="19" grpId="0"/>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b="1" u="sng" dirty="0" smtClean="0"/>
              <a:t>GMB Primary Trophy</a:t>
            </a:r>
            <a:endParaRPr lang="en-GB" sz="3600" b="1"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5" name="TextBox 4"/>
          <p:cNvSpPr txBox="1"/>
          <p:nvPr/>
        </p:nvSpPr>
        <p:spPr>
          <a:xfrm>
            <a:off x="611560" y="1268760"/>
            <a:ext cx="8532440" cy="954107"/>
          </a:xfrm>
          <a:prstGeom prst="rect">
            <a:avLst/>
          </a:prstGeom>
          <a:noFill/>
        </p:spPr>
        <p:txBody>
          <a:bodyPr wrap="square" rtlCol="0">
            <a:spAutoFit/>
          </a:bodyPr>
          <a:lstStyle/>
          <a:p>
            <a:r>
              <a:rPr lang="en-GB" sz="2800" dirty="0" smtClean="0">
                <a:latin typeface="Arial" pitchFamily="34" charset="0"/>
                <a:cs typeface="Arial" pitchFamily="34" charset="0"/>
              </a:rPr>
              <a:t>10 Entrants – Junior Charity Cup 1</a:t>
            </a:r>
            <a:r>
              <a:rPr lang="en-GB" sz="2800" baseline="30000" dirty="0" smtClean="0">
                <a:latin typeface="Arial" pitchFamily="34" charset="0"/>
                <a:cs typeface="Arial" pitchFamily="34" charset="0"/>
              </a:rPr>
              <a:t>st</a:t>
            </a:r>
            <a:r>
              <a:rPr lang="en-GB" sz="2800" dirty="0" smtClean="0">
                <a:latin typeface="Arial" pitchFamily="34" charset="0"/>
                <a:cs typeface="Arial" pitchFamily="34" charset="0"/>
              </a:rPr>
              <a:t> Round </a:t>
            </a:r>
          </a:p>
          <a:p>
            <a:r>
              <a:rPr lang="en-GB" sz="2800" dirty="0" smtClean="0">
                <a:latin typeface="Arial" pitchFamily="34" charset="0"/>
                <a:cs typeface="Arial" pitchFamily="34" charset="0"/>
              </a:rPr>
              <a:t>	 Losers &amp; Minor Charity Cup 3</a:t>
            </a:r>
            <a:r>
              <a:rPr lang="en-GB" sz="2800" baseline="30000" dirty="0" smtClean="0">
                <a:latin typeface="Arial" pitchFamily="34" charset="0"/>
                <a:cs typeface="Arial" pitchFamily="34" charset="0"/>
              </a:rPr>
              <a:t>rd</a:t>
            </a:r>
            <a:r>
              <a:rPr lang="en-GB" sz="2800" dirty="0" smtClean="0">
                <a:latin typeface="Arial" pitchFamily="34" charset="0"/>
                <a:cs typeface="Arial" pitchFamily="34" charset="0"/>
              </a:rPr>
              <a:t> Placed teams</a:t>
            </a:r>
            <a:endParaRPr lang="en-GB" sz="2800" dirty="0"/>
          </a:p>
        </p:txBody>
      </p:sp>
      <p:sp>
        <p:nvSpPr>
          <p:cNvPr id="7" name="TextBox 6"/>
          <p:cNvSpPr txBox="1"/>
          <p:nvPr/>
        </p:nvSpPr>
        <p:spPr>
          <a:xfrm>
            <a:off x="611560" y="2276872"/>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1</a:t>
            </a:r>
            <a:r>
              <a:rPr lang="en-GB" sz="2800" baseline="30000" dirty="0" smtClean="0">
                <a:latin typeface="Arial" pitchFamily="34" charset="0"/>
                <a:cs typeface="Arial" pitchFamily="34" charset="0"/>
              </a:rPr>
              <a:t>st</a:t>
            </a:r>
            <a:r>
              <a:rPr lang="en-GB" sz="2800" dirty="0" smtClean="0">
                <a:latin typeface="Arial" pitchFamily="34" charset="0"/>
                <a:cs typeface="Arial" pitchFamily="34" charset="0"/>
              </a:rPr>
              <a:t> Round – Fri 11</a:t>
            </a:r>
            <a:r>
              <a:rPr lang="en-GB" sz="2800" baseline="30000" dirty="0" smtClean="0">
                <a:latin typeface="Arial" pitchFamily="34" charset="0"/>
                <a:cs typeface="Arial" pitchFamily="34" charset="0"/>
              </a:rPr>
              <a:t>th </a:t>
            </a:r>
            <a:r>
              <a:rPr lang="en-GB" sz="2800" dirty="0" smtClean="0">
                <a:latin typeface="Arial" pitchFamily="34" charset="0"/>
                <a:cs typeface="Arial" pitchFamily="34" charset="0"/>
              </a:rPr>
              <a:t>/ Sat 12</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December 2015</a:t>
            </a:r>
            <a:endParaRPr lang="en-GB" sz="2800" dirty="0"/>
          </a:p>
        </p:txBody>
      </p:sp>
      <p:sp>
        <p:nvSpPr>
          <p:cNvPr id="9" name="TextBox 8"/>
          <p:cNvSpPr txBox="1"/>
          <p:nvPr/>
        </p:nvSpPr>
        <p:spPr>
          <a:xfrm>
            <a:off x="2195736" y="2708920"/>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- 2 Ties, involving 4 teams</a:t>
            </a:r>
            <a:endParaRPr lang="en-GB" sz="2800" dirty="0"/>
          </a:p>
        </p:txBody>
      </p:sp>
      <p:sp>
        <p:nvSpPr>
          <p:cNvPr id="10" name="TextBox 9"/>
          <p:cNvSpPr txBox="1"/>
          <p:nvPr/>
        </p:nvSpPr>
        <p:spPr>
          <a:xfrm>
            <a:off x="2195736" y="3140968"/>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- 6 byes</a:t>
            </a:r>
            <a:endParaRPr lang="en-GB" sz="2800" dirty="0"/>
          </a:p>
        </p:txBody>
      </p:sp>
      <p:sp>
        <p:nvSpPr>
          <p:cNvPr id="11" name="TextBox 10"/>
          <p:cNvSpPr txBox="1"/>
          <p:nvPr/>
        </p:nvSpPr>
        <p:spPr>
          <a:xfrm>
            <a:off x="2195736" y="3573016"/>
            <a:ext cx="6624736" cy="523220"/>
          </a:xfrm>
          <a:prstGeom prst="rect">
            <a:avLst/>
          </a:prstGeom>
          <a:noFill/>
        </p:spPr>
        <p:txBody>
          <a:bodyPr wrap="square" rtlCol="0">
            <a:spAutoFit/>
          </a:bodyPr>
          <a:lstStyle/>
          <a:p>
            <a:r>
              <a:rPr lang="en-GB" sz="2800" dirty="0" smtClean="0">
                <a:latin typeface="Arial" pitchFamily="34" charset="0"/>
                <a:cs typeface="Arial" pitchFamily="34" charset="0"/>
              </a:rPr>
              <a:t>- Both Games on </a:t>
            </a:r>
            <a:r>
              <a:rPr lang="en-GB" sz="2800" dirty="0" err="1" smtClean="0">
                <a:latin typeface="Arial" pitchFamily="34" charset="0"/>
                <a:cs typeface="Arial" pitchFamily="34" charset="0"/>
              </a:rPr>
              <a:t>AstroTurf</a:t>
            </a:r>
            <a:endParaRPr lang="en-GB" sz="2800" dirty="0"/>
          </a:p>
        </p:txBody>
      </p:sp>
      <p:sp>
        <p:nvSpPr>
          <p:cNvPr id="13" name="TextBox 12"/>
          <p:cNvSpPr txBox="1"/>
          <p:nvPr/>
        </p:nvSpPr>
        <p:spPr>
          <a:xfrm>
            <a:off x="2195736" y="4509120"/>
            <a:ext cx="6336704" cy="523220"/>
          </a:xfrm>
          <a:prstGeom prst="rect">
            <a:avLst/>
          </a:prstGeom>
          <a:noFill/>
        </p:spPr>
        <p:txBody>
          <a:bodyPr wrap="square" rtlCol="0">
            <a:spAutoFit/>
          </a:bodyPr>
          <a:lstStyle/>
          <a:p>
            <a:r>
              <a:rPr lang="en-GB" sz="2800" dirty="0" smtClean="0">
                <a:latin typeface="Arial" pitchFamily="34" charset="0"/>
                <a:cs typeface="Arial" pitchFamily="34" charset="0"/>
              </a:rPr>
              <a:t>- All games played on </a:t>
            </a:r>
            <a:r>
              <a:rPr lang="en-GB" sz="2800" dirty="0" err="1" smtClean="0">
                <a:latin typeface="Arial" pitchFamily="34" charset="0"/>
                <a:cs typeface="Arial" pitchFamily="34" charset="0"/>
              </a:rPr>
              <a:t>AstroTurf</a:t>
            </a:r>
            <a:endParaRPr lang="en-GB" sz="2800" dirty="0"/>
          </a:p>
        </p:txBody>
      </p:sp>
      <p:sp>
        <p:nvSpPr>
          <p:cNvPr id="14" name="TextBox 13"/>
          <p:cNvSpPr txBox="1"/>
          <p:nvPr/>
        </p:nvSpPr>
        <p:spPr>
          <a:xfrm>
            <a:off x="539552" y="4077072"/>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Quarter Finals - Fri 18</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 Sat 19</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December 2015</a:t>
            </a:r>
            <a:endParaRPr lang="en-GB" sz="2800" dirty="0"/>
          </a:p>
        </p:txBody>
      </p:sp>
      <p:sp>
        <p:nvSpPr>
          <p:cNvPr id="18" name="TextBox 17"/>
          <p:cNvSpPr txBox="1"/>
          <p:nvPr/>
        </p:nvSpPr>
        <p:spPr>
          <a:xfrm>
            <a:off x="2195736" y="5445224"/>
            <a:ext cx="6336704" cy="523220"/>
          </a:xfrm>
          <a:prstGeom prst="rect">
            <a:avLst/>
          </a:prstGeom>
          <a:noFill/>
        </p:spPr>
        <p:txBody>
          <a:bodyPr wrap="square" rtlCol="0">
            <a:spAutoFit/>
          </a:bodyPr>
          <a:lstStyle/>
          <a:p>
            <a:r>
              <a:rPr lang="en-GB" sz="2800" dirty="0" smtClean="0">
                <a:latin typeface="Arial" pitchFamily="34" charset="0"/>
                <a:cs typeface="Arial" pitchFamily="34" charset="0"/>
              </a:rPr>
              <a:t>- Both games played on </a:t>
            </a:r>
            <a:r>
              <a:rPr lang="en-GB" sz="2800" dirty="0" err="1" smtClean="0">
                <a:latin typeface="Arial" pitchFamily="34" charset="0"/>
                <a:cs typeface="Arial" pitchFamily="34" charset="0"/>
              </a:rPr>
              <a:t>AstroTurf</a:t>
            </a:r>
            <a:endParaRPr lang="en-GB" sz="2800" dirty="0"/>
          </a:p>
        </p:txBody>
      </p:sp>
      <p:sp>
        <p:nvSpPr>
          <p:cNvPr id="19" name="TextBox 18"/>
          <p:cNvSpPr txBox="1"/>
          <p:nvPr/>
        </p:nvSpPr>
        <p:spPr>
          <a:xfrm>
            <a:off x="539552" y="5013176"/>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Semi Finals - Sat 2</a:t>
            </a:r>
            <a:r>
              <a:rPr lang="en-GB" sz="2800" baseline="30000" dirty="0" smtClean="0">
                <a:latin typeface="Arial" pitchFamily="34" charset="0"/>
                <a:cs typeface="Arial" pitchFamily="34" charset="0"/>
              </a:rPr>
              <a:t>nd</a:t>
            </a:r>
            <a:r>
              <a:rPr lang="en-GB" sz="2800" dirty="0" smtClean="0">
                <a:latin typeface="Arial" pitchFamily="34" charset="0"/>
                <a:cs typeface="Arial" pitchFamily="34" charset="0"/>
              </a:rPr>
              <a:t> January 2016</a:t>
            </a:r>
            <a:endParaRPr lang="en-GB" sz="2800" dirty="0"/>
          </a:p>
        </p:txBody>
      </p:sp>
      <p:sp>
        <p:nvSpPr>
          <p:cNvPr id="22" name="TextBox 21"/>
          <p:cNvSpPr txBox="1"/>
          <p:nvPr/>
        </p:nvSpPr>
        <p:spPr>
          <a:xfrm>
            <a:off x="539552" y="6021288"/>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Final - Fri 29</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January 2016 – on </a:t>
            </a:r>
            <a:r>
              <a:rPr lang="en-GB" sz="2800" dirty="0" err="1" smtClean="0">
                <a:latin typeface="Arial" pitchFamily="34" charset="0"/>
                <a:cs typeface="Arial" pitchFamily="34" charset="0"/>
              </a:rPr>
              <a:t>AstroTurf</a:t>
            </a:r>
            <a:endParaRPr lang="en-GB" sz="28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p:bldP spid="13" grpId="0"/>
      <p:bldP spid="14" grpId="0"/>
      <p:bldP spid="18" grpId="0"/>
      <p:bldP spid="19"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b="1" u="sng" dirty="0" smtClean="0"/>
              <a:t>Charity Cup Semi-Finals 2016</a:t>
            </a:r>
            <a:endParaRPr lang="en-GB" sz="3600" b="1"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3595569"/>
            <a:ext cx="8064896" cy="707886"/>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
        <p:nvSpPr>
          <p:cNvPr id="7" name="TextBox 6"/>
          <p:cNvSpPr txBox="1"/>
          <p:nvPr/>
        </p:nvSpPr>
        <p:spPr>
          <a:xfrm>
            <a:off x="395536" y="1124744"/>
            <a:ext cx="7704856" cy="5539978"/>
          </a:xfrm>
          <a:prstGeom prst="rect">
            <a:avLst/>
          </a:prstGeom>
          <a:noFill/>
        </p:spPr>
        <p:txBody>
          <a:bodyPr wrap="square" rtlCol="0">
            <a:spAutoFit/>
          </a:bodyPr>
          <a:lstStyle/>
          <a:p>
            <a:pPr algn="ctr"/>
            <a:r>
              <a:rPr lang="en-GB" sz="2800" i="1" dirty="0" smtClean="0">
                <a:latin typeface="Arial" pitchFamily="34" charset="0"/>
                <a:cs typeface="Arial" pitchFamily="34" charset="0"/>
              </a:rPr>
              <a:t>Following significant interest from numerous member clubs, the League intends to accept </a:t>
            </a:r>
            <a:r>
              <a:rPr lang="en-GB" sz="2800" b="1" dirty="0" smtClean="0">
                <a:latin typeface="Arial" pitchFamily="34" charset="0"/>
                <a:cs typeface="Arial" pitchFamily="34" charset="0"/>
              </a:rPr>
              <a:t>tenders</a:t>
            </a:r>
            <a:r>
              <a:rPr lang="en-GB" sz="2800" i="1" dirty="0" smtClean="0">
                <a:latin typeface="Arial" pitchFamily="34" charset="0"/>
                <a:cs typeface="Arial" pitchFamily="34" charset="0"/>
              </a:rPr>
              <a:t> for the right to host Junior &amp; Minor Charity Cup Semi-Finals for the 2015-16 season</a:t>
            </a:r>
            <a:r>
              <a:rPr lang="en-GB" sz="2800" dirty="0" smtClean="0">
                <a:latin typeface="Arial" pitchFamily="34" charset="0"/>
                <a:cs typeface="Arial" pitchFamily="34" charset="0"/>
              </a:rPr>
              <a:t>.  </a:t>
            </a:r>
          </a:p>
          <a:p>
            <a:pPr algn="ctr"/>
            <a:r>
              <a:rPr lang="en-GB" sz="2800" i="1" dirty="0" smtClean="0">
                <a:latin typeface="Arial" pitchFamily="34" charset="0"/>
                <a:cs typeface="Arial" pitchFamily="34" charset="0"/>
              </a:rPr>
              <a:t>Any club which would like to host a Junior and Minor Charity Cup Semi-Final, on the same night, is invited to register its tender with the League’s General Secretary by </a:t>
            </a:r>
            <a:r>
              <a:rPr lang="en-GB" sz="2800" b="1" dirty="0" smtClean="0">
                <a:latin typeface="Arial" pitchFamily="34" charset="0"/>
                <a:cs typeface="Arial" pitchFamily="34" charset="0"/>
              </a:rPr>
              <a:t>November 30</a:t>
            </a:r>
            <a:r>
              <a:rPr lang="en-GB" sz="2800" b="1" baseline="30000" dirty="0" smtClean="0">
                <a:latin typeface="Arial" pitchFamily="34" charset="0"/>
                <a:cs typeface="Arial" pitchFamily="34" charset="0"/>
              </a:rPr>
              <a:t>th</a:t>
            </a:r>
            <a:r>
              <a:rPr lang="en-GB" sz="2800" dirty="0" smtClean="0">
                <a:latin typeface="Arial" pitchFamily="34" charset="0"/>
                <a:cs typeface="Arial" pitchFamily="34" charset="0"/>
              </a:rPr>
              <a:t> </a:t>
            </a:r>
            <a:r>
              <a:rPr lang="en-GB" sz="2800" b="1" dirty="0" smtClean="0">
                <a:latin typeface="Arial" pitchFamily="34" charset="0"/>
                <a:cs typeface="Arial" pitchFamily="34" charset="0"/>
              </a:rPr>
              <a:t>2015</a:t>
            </a:r>
            <a:r>
              <a:rPr lang="en-GB" sz="2800" dirty="0" smtClean="0">
                <a:latin typeface="Arial" pitchFamily="34" charset="0"/>
                <a:cs typeface="Arial" pitchFamily="34" charset="0"/>
              </a:rPr>
              <a:t>  </a:t>
            </a:r>
            <a:r>
              <a:rPr lang="en-GB" sz="2800" i="1" dirty="0" smtClean="0">
                <a:latin typeface="Arial" pitchFamily="34" charset="0"/>
                <a:cs typeface="Arial" pitchFamily="34" charset="0"/>
              </a:rPr>
              <a:t>Further details of the requirements of the tender can also be obtained from the General Secretary</a:t>
            </a:r>
          </a:p>
          <a:p>
            <a:endParaRPr lang="en-GB"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Charity Cup Set-Up 2015-16 </a:t>
            </a:r>
            <a:r>
              <a:rPr lang="en-GB" sz="2000" b="1" dirty="0">
                <a:solidFill>
                  <a:srgbClr val="0070C0"/>
                </a:solidFill>
                <a:latin typeface="Arial" pitchFamily="34" charset="0"/>
                <a:cs typeface="Arial" pitchFamily="34" charset="0"/>
              </a:rPr>
              <a:t>– </a:t>
            </a:r>
            <a:r>
              <a:rPr lang="en-GB" sz="2000" b="1" i="1" dirty="0">
                <a:solidFill>
                  <a:srgbClr val="0070C0"/>
                </a:solidFill>
                <a:latin typeface="Arial" pitchFamily="34" charset="0"/>
                <a:cs typeface="Arial" pitchFamily="34" charset="0"/>
              </a:rPr>
              <a:t>League </a:t>
            </a:r>
            <a:r>
              <a:rPr lang="en-GB" sz="2000" b="1" i="1" dirty="0" smtClean="0">
                <a:solidFill>
                  <a:srgbClr val="0070C0"/>
                </a:solidFill>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470025"/>
          </a:xfrm>
        </p:spPr>
        <p:txBody>
          <a:bodyPr>
            <a:normAutofit fontScale="90000"/>
          </a:bodyPr>
          <a:lstStyle/>
          <a:p>
            <a:r>
              <a:rPr lang="en-GB" dirty="0" smtClean="0"/>
              <a:t>Cheltenham Association Football League</a:t>
            </a:r>
            <a:br>
              <a:rPr lang="en-GB" dirty="0" smtClean="0"/>
            </a:br>
            <a:r>
              <a:rPr lang="en-GB" b="1" dirty="0" smtClean="0"/>
              <a:t>Charity Cup Draw 2015-16</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Registrations </a:t>
            </a:r>
            <a:r>
              <a:rPr lang="en-GB" sz="2000" b="1" dirty="0">
                <a:solidFill>
                  <a:srgbClr val="0070C0"/>
                </a:solidFill>
                <a:latin typeface="Arial" pitchFamily="34" charset="0"/>
                <a:cs typeface="Arial" pitchFamily="34" charset="0"/>
              </a:rPr>
              <a:t>–</a:t>
            </a:r>
            <a:r>
              <a:rPr lang="en-GB" sz="2000" dirty="0">
                <a:latin typeface="Arial" pitchFamily="34" charset="0"/>
                <a:cs typeface="Arial" pitchFamily="34" charset="0"/>
              </a:rPr>
              <a:t> </a:t>
            </a:r>
            <a:r>
              <a:rPr lang="en-GB" sz="2000" b="1" i="1" dirty="0" smtClean="0">
                <a:solidFill>
                  <a:srgbClr val="0070C0"/>
                </a:solidFill>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470025"/>
          </a:xfrm>
        </p:spPr>
        <p:txBody>
          <a:bodyPr>
            <a:normAutofit fontScale="90000"/>
          </a:bodyPr>
          <a:lstStyle/>
          <a:p>
            <a:r>
              <a:rPr lang="en-GB" dirty="0" smtClean="0"/>
              <a:t>Cheltenham Association Football League</a:t>
            </a:r>
            <a:br>
              <a:rPr lang="en-GB" dirty="0" smtClean="0"/>
            </a:br>
            <a:r>
              <a:rPr lang="en-GB" b="1" dirty="0" smtClean="0"/>
              <a:t>Registrations</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332656"/>
            <a:ext cx="8640960" cy="584775"/>
          </a:xfrm>
          <a:prstGeom prst="rect">
            <a:avLst/>
          </a:prstGeom>
        </p:spPr>
        <p:txBody>
          <a:bodyPr wrap="square">
            <a:spAutoFit/>
          </a:bodyPr>
          <a:lstStyle/>
          <a:p>
            <a:pPr algn="ctr"/>
            <a:r>
              <a:rPr lang="en-GB" sz="3200" b="1" dirty="0" smtClean="0"/>
              <a:t>Registrations 2015-16</a:t>
            </a:r>
            <a:endParaRPr lang="en-GB" sz="3200" b="1" dirty="0"/>
          </a:p>
        </p:txBody>
      </p:sp>
      <p:sp>
        <p:nvSpPr>
          <p:cNvPr id="6" name="Subtitle 2"/>
          <p:cNvSpPr txBox="1">
            <a:spLocks/>
          </p:cNvSpPr>
          <p:nvPr/>
        </p:nvSpPr>
        <p:spPr>
          <a:xfrm>
            <a:off x="0" y="908720"/>
            <a:ext cx="9144000" cy="486054"/>
          </a:xfrm>
          <a:prstGeom prst="rect">
            <a:avLst/>
          </a:prstGeom>
        </p:spPr>
        <p:txBody>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GB" sz="3200" b="0" i="1" u="sng" strike="noStrike" kern="1200" cap="none" spc="0" normalizeH="0" baseline="0" noProof="0" dirty="0" smtClean="0">
                <a:ln>
                  <a:noFill/>
                </a:ln>
                <a:solidFill>
                  <a:schemeClr val="tx1"/>
                </a:solidFill>
                <a:effectLst/>
                <a:uLnTx/>
                <a:uFillTx/>
                <a:latin typeface="Arial" pitchFamily="34" charset="0"/>
                <a:cs typeface="Arial" pitchFamily="34" charset="0"/>
              </a:rPr>
              <a:t>4 Methods of Registration</a:t>
            </a: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GB" sz="32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
        <p:nvSpPr>
          <p:cNvPr id="7" name="TextBox 6"/>
          <p:cNvSpPr txBox="1"/>
          <p:nvPr/>
        </p:nvSpPr>
        <p:spPr>
          <a:xfrm>
            <a:off x="467544" y="2204864"/>
            <a:ext cx="8208912" cy="461665"/>
          </a:xfrm>
          <a:prstGeom prst="rect">
            <a:avLst/>
          </a:prstGeom>
          <a:noFill/>
        </p:spPr>
        <p:txBody>
          <a:bodyPr wrap="square" rtlCol="0">
            <a:spAutoFit/>
          </a:bodyPr>
          <a:lstStyle/>
          <a:p>
            <a:r>
              <a:rPr lang="en-GB" sz="2400" dirty="0" smtClean="0">
                <a:latin typeface="Arial" pitchFamily="34" charset="0"/>
                <a:cs typeface="Arial" pitchFamily="34" charset="0"/>
              </a:rPr>
              <a:t>1. Signing the Re-Registration Form </a:t>
            </a:r>
            <a:r>
              <a:rPr lang="en-GB" sz="2400" dirty="0" smtClean="0">
                <a:solidFill>
                  <a:srgbClr val="FF0000"/>
                </a:solidFill>
                <a:latin typeface="Arial" pitchFamily="34" charset="0"/>
                <a:cs typeface="Arial" pitchFamily="34" charset="0"/>
              </a:rPr>
              <a:t>(now CLOSED!!!)</a:t>
            </a:r>
            <a:endParaRPr lang="en-GB" sz="2400" dirty="0">
              <a:solidFill>
                <a:srgbClr val="FF0000"/>
              </a:solidFill>
              <a:latin typeface="Arial" pitchFamily="34" charset="0"/>
              <a:cs typeface="Arial" pitchFamily="34" charset="0"/>
            </a:endParaRPr>
          </a:p>
        </p:txBody>
      </p:sp>
      <p:sp>
        <p:nvSpPr>
          <p:cNvPr id="8" name="TextBox 7"/>
          <p:cNvSpPr txBox="1"/>
          <p:nvPr/>
        </p:nvSpPr>
        <p:spPr>
          <a:xfrm>
            <a:off x="467544" y="2708920"/>
            <a:ext cx="8280920" cy="1046440"/>
          </a:xfrm>
          <a:prstGeom prst="rect">
            <a:avLst/>
          </a:prstGeom>
          <a:noFill/>
        </p:spPr>
        <p:txBody>
          <a:bodyPr wrap="square" rtlCol="0">
            <a:spAutoFit/>
          </a:bodyPr>
          <a:lstStyle/>
          <a:p>
            <a:pPr marL="457200" indent="-457200"/>
            <a:r>
              <a:rPr lang="en-GB" sz="2400" dirty="0" smtClean="0">
                <a:latin typeface="Arial" pitchFamily="34" charset="0"/>
                <a:cs typeface="Arial" pitchFamily="34" charset="0"/>
              </a:rPr>
              <a:t>2. Signing a New Registration Form</a:t>
            </a:r>
          </a:p>
          <a:p>
            <a:pPr marL="457200" indent="-457200"/>
            <a:r>
              <a:rPr lang="en-GB" sz="2000" dirty="0" smtClean="0">
                <a:latin typeface="Arial" pitchFamily="34" charset="0"/>
                <a:cs typeface="Arial" pitchFamily="34" charset="0"/>
              </a:rPr>
              <a:t>	</a:t>
            </a:r>
            <a:r>
              <a:rPr lang="en-GB" i="1" dirty="0" smtClean="0">
                <a:latin typeface="Arial" pitchFamily="34" charset="0"/>
                <a:cs typeface="Arial" pitchFamily="34" charset="0"/>
              </a:rPr>
              <a:t>For which details of the Player’s Cheltenham League club for season 2014/15 </a:t>
            </a:r>
            <a:r>
              <a:rPr lang="en-GB" b="1" i="1" u="sng" dirty="0" smtClean="0">
                <a:latin typeface="Arial" pitchFamily="34" charset="0"/>
                <a:cs typeface="Arial" pitchFamily="34" charset="0"/>
              </a:rPr>
              <a:t>HAVE</a:t>
            </a:r>
            <a:r>
              <a:rPr lang="en-GB" i="1" dirty="0" smtClean="0">
                <a:latin typeface="Arial" pitchFamily="34" charset="0"/>
                <a:cs typeface="Arial" pitchFamily="34" charset="0"/>
              </a:rPr>
              <a:t> been entered </a:t>
            </a:r>
            <a:endParaRPr lang="en-GB" i="1" dirty="0">
              <a:latin typeface="Arial" pitchFamily="34" charset="0"/>
              <a:cs typeface="Arial" pitchFamily="34" charset="0"/>
            </a:endParaRPr>
          </a:p>
        </p:txBody>
      </p:sp>
      <p:sp>
        <p:nvSpPr>
          <p:cNvPr id="9" name="TextBox 8"/>
          <p:cNvSpPr txBox="1"/>
          <p:nvPr/>
        </p:nvSpPr>
        <p:spPr>
          <a:xfrm>
            <a:off x="0" y="1628800"/>
            <a:ext cx="9144000" cy="461665"/>
          </a:xfrm>
          <a:prstGeom prst="rect">
            <a:avLst/>
          </a:prstGeom>
          <a:noFill/>
        </p:spPr>
        <p:txBody>
          <a:bodyPr wrap="square" rtlCol="0">
            <a:spAutoFit/>
          </a:bodyPr>
          <a:lstStyle/>
          <a:p>
            <a:pPr algn="ctr"/>
            <a:r>
              <a:rPr lang="en-GB" sz="2400" b="1" u="sng" dirty="0" smtClean="0">
                <a:solidFill>
                  <a:srgbClr val="FF0000"/>
                </a:solidFill>
                <a:latin typeface="Arial" pitchFamily="34" charset="0"/>
                <a:cs typeface="Arial" pitchFamily="34" charset="0"/>
              </a:rPr>
              <a:t>NO INPUT TO FULL TIME REQUIRED!!</a:t>
            </a:r>
            <a:endParaRPr lang="en-GB" sz="2400" b="1" u="sng" dirty="0">
              <a:solidFill>
                <a:srgbClr val="FF0000"/>
              </a:solidFill>
              <a:latin typeface="Arial" pitchFamily="34" charset="0"/>
              <a:cs typeface="Arial" pitchFamily="34" charset="0"/>
            </a:endParaRPr>
          </a:p>
        </p:txBody>
      </p:sp>
      <p:sp>
        <p:nvSpPr>
          <p:cNvPr id="10" name="TextBox 9"/>
          <p:cNvSpPr txBox="1"/>
          <p:nvPr/>
        </p:nvSpPr>
        <p:spPr>
          <a:xfrm>
            <a:off x="467544" y="4365104"/>
            <a:ext cx="8280920" cy="1046440"/>
          </a:xfrm>
          <a:prstGeom prst="rect">
            <a:avLst/>
          </a:prstGeom>
          <a:noFill/>
        </p:spPr>
        <p:txBody>
          <a:bodyPr wrap="square" rtlCol="0">
            <a:spAutoFit/>
          </a:bodyPr>
          <a:lstStyle/>
          <a:p>
            <a:pPr marL="457200" indent="-457200"/>
            <a:r>
              <a:rPr lang="en-GB" sz="2400" dirty="0" smtClean="0">
                <a:latin typeface="Arial" pitchFamily="34" charset="0"/>
                <a:cs typeface="Arial" pitchFamily="34" charset="0"/>
              </a:rPr>
              <a:t>3. Signing a New Registration Form</a:t>
            </a:r>
          </a:p>
          <a:p>
            <a:pPr marL="457200" indent="-457200"/>
            <a:r>
              <a:rPr lang="en-GB" sz="2000" dirty="0" smtClean="0">
                <a:latin typeface="Arial" pitchFamily="34" charset="0"/>
                <a:cs typeface="Arial" pitchFamily="34" charset="0"/>
              </a:rPr>
              <a:t>	</a:t>
            </a:r>
            <a:r>
              <a:rPr lang="en-GB" i="1" dirty="0" smtClean="0">
                <a:latin typeface="Arial" pitchFamily="34" charset="0"/>
                <a:cs typeface="Arial" pitchFamily="34" charset="0"/>
              </a:rPr>
              <a:t>For which details of the Player’s Cheltenham League club for season 2014/15 have </a:t>
            </a:r>
            <a:r>
              <a:rPr lang="en-GB" b="1" i="1" u="sng" dirty="0" smtClean="0">
                <a:latin typeface="Arial" pitchFamily="34" charset="0"/>
                <a:cs typeface="Arial" pitchFamily="34" charset="0"/>
              </a:rPr>
              <a:t>NOT</a:t>
            </a:r>
            <a:r>
              <a:rPr lang="en-GB" i="1" dirty="0" smtClean="0">
                <a:latin typeface="Arial" pitchFamily="34" charset="0"/>
                <a:cs typeface="Arial" pitchFamily="34" charset="0"/>
              </a:rPr>
              <a:t> been entered </a:t>
            </a:r>
            <a:endParaRPr lang="en-GB" i="1" dirty="0">
              <a:latin typeface="Arial" pitchFamily="34" charset="0"/>
              <a:cs typeface="Arial" pitchFamily="34" charset="0"/>
            </a:endParaRPr>
          </a:p>
        </p:txBody>
      </p:sp>
      <p:sp>
        <p:nvSpPr>
          <p:cNvPr id="11" name="TextBox 10"/>
          <p:cNvSpPr txBox="1"/>
          <p:nvPr/>
        </p:nvSpPr>
        <p:spPr>
          <a:xfrm>
            <a:off x="467544" y="5445224"/>
            <a:ext cx="8136904" cy="769441"/>
          </a:xfrm>
          <a:prstGeom prst="rect">
            <a:avLst/>
          </a:prstGeom>
          <a:noFill/>
        </p:spPr>
        <p:txBody>
          <a:bodyPr wrap="square" rtlCol="0">
            <a:spAutoFit/>
          </a:bodyPr>
          <a:lstStyle/>
          <a:p>
            <a:pPr marL="457200" indent="-457200"/>
            <a:r>
              <a:rPr lang="en-GB" sz="2400" dirty="0" smtClean="0">
                <a:latin typeface="Arial" pitchFamily="34" charset="0"/>
                <a:cs typeface="Arial" pitchFamily="34" charset="0"/>
              </a:rPr>
              <a:t>4. Pitch-Side Signings on Match Days</a:t>
            </a:r>
          </a:p>
          <a:p>
            <a:pPr marL="457200" indent="-457200"/>
            <a:r>
              <a:rPr lang="en-GB" sz="2000" dirty="0" smtClean="0">
                <a:latin typeface="Arial" pitchFamily="34" charset="0"/>
                <a:cs typeface="Arial" pitchFamily="34" charset="0"/>
              </a:rPr>
              <a:t>	</a:t>
            </a:r>
            <a:r>
              <a:rPr lang="en-GB" i="1" dirty="0" smtClean="0">
                <a:latin typeface="Arial" pitchFamily="34" charset="0"/>
                <a:cs typeface="Arial" pitchFamily="34" charset="0"/>
              </a:rPr>
              <a:t>Form must be submitted within </a:t>
            </a:r>
            <a:r>
              <a:rPr lang="en-GB" b="1" i="1" dirty="0" smtClean="0">
                <a:latin typeface="Arial" pitchFamily="34" charset="0"/>
                <a:cs typeface="Arial" pitchFamily="34" charset="0"/>
              </a:rPr>
              <a:t>2 DAYS </a:t>
            </a:r>
            <a:r>
              <a:rPr lang="en-GB" i="1" dirty="0" smtClean="0">
                <a:latin typeface="Arial" pitchFamily="34" charset="0"/>
                <a:cs typeface="Arial" pitchFamily="34" charset="0"/>
              </a:rPr>
              <a:t>– change to </a:t>
            </a:r>
            <a:r>
              <a:rPr lang="en-GB" i="1" dirty="0" err="1" smtClean="0">
                <a:latin typeface="Arial" pitchFamily="34" charset="0"/>
                <a:cs typeface="Arial" pitchFamily="34" charset="0"/>
              </a:rPr>
              <a:t>SCoR</a:t>
            </a:r>
            <a:endParaRPr lang="en-GB" i="1" dirty="0">
              <a:latin typeface="Arial" pitchFamily="34" charset="0"/>
              <a:cs typeface="Arial" pitchFamily="34" charset="0"/>
            </a:endParaRPr>
          </a:p>
        </p:txBody>
      </p:sp>
      <p:sp>
        <p:nvSpPr>
          <p:cNvPr id="13" name="TextBox 12"/>
          <p:cNvSpPr txBox="1"/>
          <p:nvPr/>
        </p:nvSpPr>
        <p:spPr>
          <a:xfrm>
            <a:off x="0" y="3861048"/>
            <a:ext cx="9144000" cy="461665"/>
          </a:xfrm>
          <a:prstGeom prst="rect">
            <a:avLst/>
          </a:prstGeom>
          <a:noFill/>
        </p:spPr>
        <p:txBody>
          <a:bodyPr wrap="square" rtlCol="0">
            <a:spAutoFit/>
          </a:bodyPr>
          <a:lstStyle/>
          <a:p>
            <a:pPr algn="ctr"/>
            <a:r>
              <a:rPr lang="en-GB" sz="2400" b="1" u="sng" dirty="0" smtClean="0">
                <a:solidFill>
                  <a:schemeClr val="tx2"/>
                </a:solidFill>
                <a:latin typeface="Arial" pitchFamily="34" charset="0"/>
                <a:cs typeface="Arial" pitchFamily="34" charset="0"/>
              </a:rPr>
              <a:t>INPUT TO FULL TIME REQUIRED!!</a:t>
            </a:r>
            <a:endParaRPr lang="en-GB" sz="2400" b="1" u="sng" dirty="0">
              <a:solidFill>
                <a:schemeClr val="tx2"/>
              </a:solidFill>
              <a:latin typeface="Arial" pitchFamily="34" charset="0"/>
              <a:cs typeface="Arial" pitchFamily="34" charset="0"/>
            </a:endParaRPr>
          </a:p>
        </p:txBody>
      </p:sp>
      <p:pic>
        <p:nvPicPr>
          <p:cNvPr id="12" name="Picture 11"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a:t>
            </a:r>
            <a:r>
              <a:rPr lang="en-GB" sz="2000" dirty="0">
                <a:latin typeface="Arial" pitchFamily="34" charset="0"/>
                <a:cs typeface="Arial" pitchFamily="34" charset="0"/>
              </a:rPr>
              <a:t>–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Registration Process</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1700808"/>
            <a:ext cx="8064896" cy="32316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r>
              <a:rPr lang="en-GB" sz="2800" dirty="0" smtClean="0">
                <a:latin typeface="Arial" pitchFamily="34" charset="0"/>
                <a:cs typeface="Arial" pitchFamily="34" charset="0"/>
              </a:rPr>
              <a:t>When inputting new players on Full-Time for the Registration Secretary to approve, </a:t>
            </a:r>
          </a:p>
          <a:p>
            <a:pPr lvl="0" algn="ctr"/>
            <a:r>
              <a:rPr lang="en-GB" sz="2800" dirty="0" smtClean="0">
                <a:latin typeface="Arial" pitchFamily="34" charset="0"/>
                <a:cs typeface="Arial" pitchFamily="34" charset="0"/>
              </a:rPr>
              <a:t>an electronic copy of the associated registration form must be emailed to the Registration Secretary on the same day </a:t>
            </a:r>
          </a:p>
          <a:p>
            <a:pPr lvl="0" algn="ctr"/>
            <a:r>
              <a:rPr lang="en-GB" sz="2800" dirty="0" smtClean="0">
                <a:latin typeface="Arial" pitchFamily="34" charset="0"/>
                <a:cs typeface="Arial" pitchFamily="34" charset="0"/>
              </a:rPr>
              <a:t>so that Registrations can be processed</a:t>
            </a:r>
          </a:p>
          <a:p>
            <a:pPr lvl="0" algn="ctr"/>
            <a:r>
              <a:rPr lang="en-GB" sz="2800" dirty="0" smtClean="0">
                <a:latin typeface="Arial" pitchFamily="34" charset="0"/>
                <a:cs typeface="Arial" pitchFamily="34" charset="0"/>
              </a:rPr>
              <a:t> straight away</a:t>
            </a:r>
            <a:r>
              <a:rPr lang="en-GB" sz="2800" b="1" dirty="0" smtClean="0"/>
              <a:t>.</a:t>
            </a:r>
            <a:endParaRPr lang="en-GB" sz="2800" dirty="0" smtClean="0"/>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Registrations </a:t>
            </a:r>
            <a:r>
              <a:rPr lang="en-GB" sz="2000" b="1" dirty="0">
                <a:solidFill>
                  <a:srgbClr val="0070C0"/>
                </a:solidFill>
                <a:latin typeface="Arial" pitchFamily="34" charset="0"/>
                <a:cs typeface="Arial" pitchFamily="34" charset="0"/>
              </a:rPr>
              <a:t>–</a:t>
            </a:r>
            <a:r>
              <a:rPr lang="en-GB" sz="2000" dirty="0">
                <a:latin typeface="Arial" pitchFamily="34" charset="0"/>
                <a:cs typeface="Arial" pitchFamily="34" charset="0"/>
              </a:rPr>
              <a:t> </a:t>
            </a:r>
            <a:r>
              <a:rPr lang="en-GB" sz="2000" b="1" i="1" dirty="0" smtClean="0">
                <a:solidFill>
                  <a:srgbClr val="0070C0"/>
                </a:solidFill>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Discipline – </a:t>
            </a:r>
            <a:r>
              <a:rPr lang="en-GB" sz="2000" b="1" i="1" dirty="0" smtClean="0">
                <a:solidFill>
                  <a:srgbClr val="0070C0"/>
                </a:solidFill>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470025"/>
          </a:xfrm>
        </p:spPr>
        <p:txBody>
          <a:bodyPr>
            <a:normAutofit fontScale="90000"/>
          </a:bodyPr>
          <a:lstStyle/>
          <a:p>
            <a:r>
              <a:rPr lang="en-GB" dirty="0" smtClean="0"/>
              <a:t>Cheltenham Association Football League</a:t>
            </a:r>
            <a:br>
              <a:rPr lang="en-GB" dirty="0" smtClean="0"/>
            </a:br>
            <a:r>
              <a:rPr lang="en-GB" b="1" dirty="0" smtClean="0"/>
              <a:t>Discipline</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Disciplinary Matters</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467544" y="1268760"/>
            <a:ext cx="8208912" cy="5878532"/>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r>
              <a:rPr lang="en-GB" sz="2800" dirty="0" smtClean="0">
                <a:latin typeface="Arial" pitchFamily="34" charset="0"/>
                <a:cs typeface="Arial" pitchFamily="34" charset="0"/>
              </a:rPr>
              <a:t>Those clubs that have players still left to serve match suspensions from last season MUST notify either the GFA or the WFA of the match or matches they will miss so that an end date can be given; Full-Time can then be updated. This should help to save clubs from playing an ineligible player.</a:t>
            </a:r>
          </a:p>
          <a:p>
            <a:endParaRPr lang="en-GB" sz="2800" dirty="0" smtClean="0">
              <a:latin typeface="Arial" pitchFamily="34" charset="0"/>
              <a:cs typeface="Arial" pitchFamily="34" charset="0"/>
            </a:endParaRPr>
          </a:p>
          <a:p>
            <a:r>
              <a:rPr lang="en-GB" sz="2800" b="1" dirty="0" smtClean="0">
                <a:latin typeface="Arial" pitchFamily="34" charset="0"/>
                <a:cs typeface="Arial" pitchFamily="34" charset="0"/>
              </a:rPr>
              <a:t>Remember</a:t>
            </a:r>
            <a:r>
              <a:rPr lang="en-GB" sz="2800" dirty="0" smtClean="0">
                <a:latin typeface="Arial" pitchFamily="34" charset="0"/>
                <a:cs typeface="Arial" pitchFamily="34" charset="0"/>
              </a:rPr>
              <a:t>: suspensions relate to the team for which the player picked up the suspension &amp; not the club – i.e.  if it was for 2 matches for the 3rds, that team needs to play 2 games before the player can take part in any other games for their club.</a:t>
            </a:r>
          </a:p>
          <a:p>
            <a:pPr marL="228600" lvl="0" indent="-228600">
              <a:buFont typeface="+mj-lt"/>
              <a:buAutoNum type="arabicPeriod"/>
            </a:pPr>
            <a:endParaRPr lang="en-GB" sz="8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1"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1"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Disciplinary Matters</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467544" y="1331133"/>
            <a:ext cx="8208912" cy="5324535"/>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a:buFont typeface="Arial" pitchFamily="34" charset="0"/>
              <a:buChar char="•"/>
            </a:pPr>
            <a:r>
              <a:rPr lang="en-GB" sz="2800" dirty="0" smtClean="0">
                <a:latin typeface="Arial" pitchFamily="34" charset="0"/>
                <a:cs typeface="Arial" pitchFamily="34" charset="0"/>
              </a:rPr>
              <a:t> The CDP 2 list is up to date and the League’s Disciplinary Secretary will continue to email clubs when he is informed that players have cleared their debt.</a:t>
            </a:r>
          </a:p>
          <a:p>
            <a:pPr>
              <a:buFont typeface="Arial" pitchFamily="34" charset="0"/>
              <a:buChar char="•"/>
            </a:pPr>
            <a:r>
              <a:rPr lang="en-GB" sz="2800" dirty="0" smtClean="0">
                <a:latin typeface="Arial" pitchFamily="34" charset="0"/>
                <a:cs typeface="Arial" pitchFamily="34" charset="0"/>
              </a:rPr>
              <a:t> Clubs can check a player’s eligibility by going on to the County website (GFA or WFA ) &amp; using the search facility.</a:t>
            </a:r>
          </a:p>
          <a:p>
            <a:pPr>
              <a:buFont typeface="Arial" pitchFamily="34" charset="0"/>
              <a:buChar char="•"/>
            </a:pPr>
            <a:r>
              <a:rPr lang="en-GB" sz="2800" dirty="0" smtClean="0">
                <a:latin typeface="Arial" pitchFamily="34" charset="0"/>
                <a:cs typeface="Arial" pitchFamily="34" charset="0"/>
              </a:rPr>
              <a:t> It is a Cheltenham League instruction that all cautions &amp; dismissals are included on match returns on Full-Time - failing to comply will result in a charge.</a:t>
            </a: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Disciplinary Matters</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467544" y="1592505"/>
            <a:ext cx="8208912" cy="4247317"/>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a:buFont typeface="Arial" pitchFamily="34" charset="0"/>
              <a:buChar char="•"/>
            </a:pPr>
            <a:r>
              <a:rPr lang="en-GB" sz="2800" dirty="0" smtClean="0">
                <a:latin typeface="Arial" pitchFamily="34" charset="0"/>
                <a:cs typeface="Arial" pitchFamily="34" charset="0"/>
              </a:rPr>
              <a:t> If you have a player dismissed from the field of play this player WILL be suspended 14 days after the offence, even if no paperwork has been received by the club. </a:t>
            </a:r>
          </a:p>
          <a:p>
            <a:endParaRPr lang="en-GB" sz="1400" dirty="0" smtClean="0">
              <a:latin typeface="Arial" pitchFamily="34" charset="0"/>
              <a:cs typeface="Arial" pitchFamily="34" charset="0"/>
            </a:endParaRPr>
          </a:p>
          <a:p>
            <a:r>
              <a:rPr lang="en-GB" sz="2800" dirty="0" smtClean="0">
                <a:latin typeface="Arial" pitchFamily="34" charset="0"/>
                <a:cs typeface="Arial" pitchFamily="34" charset="0"/>
              </a:rPr>
              <a:t>Therefore  it is YOUR responsibility to inform your County FA if you have NOT received any paperwork after 7 days.</a:t>
            </a:r>
          </a:p>
          <a:p>
            <a:pPr>
              <a:buFont typeface="Arial" pitchFamily="34" charset="0"/>
              <a:buChar char="•"/>
            </a:pPr>
            <a:endParaRPr lang="en-GB" sz="2800" dirty="0" smtClean="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Discipline – </a:t>
            </a:r>
            <a:r>
              <a:rPr lang="en-GB" sz="2000" b="1" i="1" dirty="0" smtClean="0">
                <a:solidFill>
                  <a:srgbClr val="0070C0"/>
                </a:solidFill>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470025"/>
          </a:xfrm>
        </p:spPr>
        <p:txBody>
          <a:bodyPr>
            <a:normAutofit fontScale="90000"/>
          </a:bodyPr>
          <a:lstStyle/>
          <a:p>
            <a:r>
              <a:rPr lang="en-GB" dirty="0" smtClean="0"/>
              <a:t>Cheltenham Association Football League</a:t>
            </a:r>
            <a:br>
              <a:rPr lang="en-GB" dirty="0" smtClean="0"/>
            </a:br>
            <a:r>
              <a:rPr lang="en-GB" b="1" dirty="0" smtClean="0"/>
              <a:t>Yearbook</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Welcome – </a:t>
            </a:r>
            <a:r>
              <a:rPr lang="en-GB" sz="2000" b="1" i="1" dirty="0">
                <a:solidFill>
                  <a:srgbClr val="0070C0"/>
                </a:solidFill>
                <a:latin typeface="Arial" pitchFamily="34" charset="0"/>
                <a:cs typeface="Arial" pitchFamily="34" charset="0"/>
              </a:rPr>
              <a:t>League </a:t>
            </a:r>
            <a:r>
              <a:rPr lang="en-GB" sz="2000" b="1" i="1" dirty="0" smtClean="0">
                <a:solidFill>
                  <a:srgbClr val="0070C0"/>
                </a:solidFill>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a:t>
            </a:r>
            <a:r>
              <a:rPr lang="en-GB" sz="2000" dirty="0">
                <a:latin typeface="Arial" pitchFamily="34" charset="0"/>
                <a:cs typeface="Arial" pitchFamily="34" charset="0"/>
              </a:rPr>
              <a:t>–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1124744"/>
            <a:ext cx="7776864" cy="5616624"/>
          </a:xfrm>
          <a:prstGeom prst="rect">
            <a:avLst/>
          </a:prstGeom>
          <a:noFill/>
          <a:ln>
            <a:solidFill>
              <a:schemeClr val="tx1">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Yearbook</a:t>
            </a:r>
            <a:endParaRPr lang="en-GB" sz="3600" u="sng" dirty="0"/>
          </a:p>
        </p:txBody>
      </p:sp>
      <p:pic>
        <p:nvPicPr>
          <p:cNvPr id="1026" name="Picture 2"/>
          <p:cNvPicPr>
            <a:picLocks noChangeAspect="1" noChangeArrowheads="1"/>
          </p:cNvPicPr>
          <p:nvPr/>
        </p:nvPicPr>
        <p:blipFill>
          <a:blip r:embed="rId3" cstate="print"/>
          <a:srcRect l="3554"/>
          <a:stretch>
            <a:fillRect/>
          </a:stretch>
        </p:blipFill>
        <p:spPr bwMode="auto">
          <a:xfrm>
            <a:off x="179512" y="1196752"/>
            <a:ext cx="3908345" cy="5475511"/>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3995936" y="1196752"/>
            <a:ext cx="3860454" cy="5517232"/>
          </a:xfrm>
          <a:prstGeom prst="rect">
            <a:avLst/>
          </a:prstGeom>
          <a:noFill/>
          <a:ln w="9525">
            <a:noFill/>
            <a:miter lim="800000"/>
            <a:headEnd/>
            <a:tailEnd/>
          </a:ln>
        </p:spPr>
      </p:pic>
      <p:cxnSp>
        <p:nvCxnSpPr>
          <p:cNvPr id="9" name="Straight Connector 8"/>
          <p:cNvCxnSpPr/>
          <p:nvPr/>
        </p:nvCxnSpPr>
        <p:spPr>
          <a:xfrm>
            <a:off x="7524328" y="1124744"/>
            <a:ext cx="360040" cy="0"/>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884368" y="1412776"/>
            <a:ext cx="8384" cy="440432"/>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b="1" dirty="0" smtClean="0">
                <a:solidFill>
                  <a:srgbClr val="0070C0"/>
                </a:solidFill>
                <a:latin typeface="Arial" pitchFamily="34" charset="0"/>
                <a:cs typeface="Arial" pitchFamily="34" charset="0"/>
              </a:rPr>
              <a:t>Fixtures – </a:t>
            </a:r>
            <a:r>
              <a:rPr lang="en-GB" sz="2000" b="1" i="1" dirty="0" smtClean="0">
                <a:solidFill>
                  <a:srgbClr val="0070C0"/>
                </a:solidFill>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470025"/>
          </a:xfrm>
        </p:spPr>
        <p:txBody>
          <a:bodyPr>
            <a:normAutofit fontScale="90000"/>
          </a:bodyPr>
          <a:lstStyle/>
          <a:p>
            <a:r>
              <a:rPr lang="en-GB" dirty="0" smtClean="0"/>
              <a:t>Cheltenham Association Football League</a:t>
            </a:r>
            <a:br>
              <a:rPr lang="en-GB" dirty="0" smtClean="0"/>
            </a:br>
            <a:r>
              <a:rPr lang="en-GB" b="1" dirty="0" smtClean="0"/>
              <a:t>Fixtures</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b="1" dirty="0" smtClean="0">
                <a:solidFill>
                  <a:srgbClr val="0070C0"/>
                </a:solidFill>
                <a:latin typeface="Arial" pitchFamily="34" charset="0"/>
                <a:cs typeface="Arial" pitchFamily="34" charset="0"/>
              </a:rPr>
              <a:t>Fixtures – </a:t>
            </a:r>
            <a:r>
              <a:rPr lang="en-GB" sz="2000" b="1" i="1" dirty="0" smtClean="0">
                <a:solidFill>
                  <a:srgbClr val="0070C0"/>
                </a:solidFill>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470025"/>
          </a:xfrm>
        </p:spPr>
        <p:txBody>
          <a:bodyPr>
            <a:normAutofit fontScale="90000"/>
          </a:bodyPr>
          <a:lstStyle/>
          <a:p>
            <a:r>
              <a:rPr lang="en-GB" dirty="0" smtClean="0"/>
              <a:t>Cheltenham Association Football League</a:t>
            </a:r>
            <a:br>
              <a:rPr lang="en-GB" dirty="0" smtClean="0"/>
            </a:br>
            <a:r>
              <a:rPr lang="en-GB" b="1" dirty="0" smtClean="0"/>
              <a:t>Open Invitation to Clubs</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2" name="TextBox 1"/>
          <p:cNvSpPr txBox="1"/>
          <p:nvPr/>
        </p:nvSpPr>
        <p:spPr>
          <a:xfrm>
            <a:off x="611560" y="404664"/>
            <a:ext cx="5904656" cy="646331"/>
          </a:xfrm>
          <a:prstGeom prst="rect">
            <a:avLst/>
          </a:prstGeom>
          <a:noFill/>
        </p:spPr>
        <p:txBody>
          <a:bodyPr wrap="square" rtlCol="0">
            <a:spAutoFit/>
          </a:bodyPr>
          <a:lstStyle/>
          <a:p>
            <a:r>
              <a:rPr lang="en-GB" sz="3600" b="1" u="sng" dirty="0" smtClean="0"/>
              <a:t>Open Invitation to Clubs</a:t>
            </a:r>
            <a:endParaRPr lang="en-GB" sz="3600" b="1" u="sng" dirty="0"/>
          </a:p>
        </p:txBody>
      </p:sp>
      <p:sp>
        <p:nvSpPr>
          <p:cNvPr id="10" name="TextBox 9"/>
          <p:cNvSpPr txBox="1"/>
          <p:nvPr/>
        </p:nvSpPr>
        <p:spPr>
          <a:xfrm>
            <a:off x="611560" y="1484784"/>
            <a:ext cx="8136904" cy="1815882"/>
          </a:xfrm>
          <a:prstGeom prst="rect">
            <a:avLst/>
          </a:prstGeom>
          <a:noFill/>
        </p:spPr>
        <p:txBody>
          <a:bodyPr wrap="square" rtlCol="0">
            <a:spAutoFit/>
          </a:bodyPr>
          <a:lstStyle/>
          <a:p>
            <a:pPr algn="ctr"/>
            <a:r>
              <a:rPr lang="en-GB" sz="2800" dirty="0" smtClean="0">
                <a:latin typeface="Arial" pitchFamily="34" charset="0"/>
                <a:cs typeface="Arial" pitchFamily="34" charset="0"/>
              </a:rPr>
              <a:t>The League extends an Open Invitation to </a:t>
            </a:r>
            <a:r>
              <a:rPr lang="en-GB" sz="2800" b="1" dirty="0" smtClean="0">
                <a:latin typeface="Arial" pitchFamily="34" charset="0"/>
                <a:cs typeface="Arial" pitchFamily="34" charset="0"/>
              </a:rPr>
              <a:t>ALL CLUBS </a:t>
            </a:r>
            <a:r>
              <a:rPr lang="en-GB" sz="2800" dirty="0" smtClean="0">
                <a:latin typeface="Arial" pitchFamily="34" charset="0"/>
                <a:cs typeface="Arial" pitchFamily="34" charset="0"/>
              </a:rPr>
              <a:t>to meet with the Management Committee and discuss any matter relating to League Affairs on the following dates:</a:t>
            </a:r>
            <a:endParaRPr lang="en-GB" sz="2800" dirty="0">
              <a:latin typeface="Arial" pitchFamily="34" charset="0"/>
              <a:cs typeface="Arial" pitchFamily="34" charset="0"/>
            </a:endParaRPr>
          </a:p>
        </p:txBody>
      </p:sp>
      <p:sp>
        <p:nvSpPr>
          <p:cNvPr id="13" name="TextBox 12"/>
          <p:cNvSpPr txBox="1"/>
          <p:nvPr/>
        </p:nvSpPr>
        <p:spPr>
          <a:xfrm>
            <a:off x="755576" y="3429000"/>
            <a:ext cx="7776864" cy="1231106"/>
          </a:xfrm>
          <a:prstGeom prst="rect">
            <a:avLst/>
          </a:prstGeom>
          <a:noFill/>
        </p:spPr>
        <p:txBody>
          <a:bodyPr wrap="square" rtlCol="0">
            <a:spAutoFit/>
          </a:bodyPr>
          <a:lstStyle/>
          <a:p>
            <a:pPr algn="ctr"/>
            <a:r>
              <a:rPr lang="en-GB" sz="2800" dirty="0" smtClean="0">
                <a:latin typeface="Arial" pitchFamily="34" charset="0"/>
                <a:cs typeface="Arial" pitchFamily="34" charset="0"/>
              </a:rPr>
              <a:t>15</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October, 12</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November, 17</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December, </a:t>
            </a:r>
          </a:p>
          <a:p>
            <a:pPr algn="ctr"/>
            <a:r>
              <a:rPr lang="en-GB" sz="2800" dirty="0" smtClean="0">
                <a:latin typeface="Arial" pitchFamily="34" charset="0"/>
                <a:cs typeface="Arial" pitchFamily="34" charset="0"/>
              </a:rPr>
              <a:t>4</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February, 11</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March. </a:t>
            </a:r>
          </a:p>
          <a:p>
            <a:endParaRPr lang="en-GB" dirty="0"/>
          </a:p>
        </p:txBody>
      </p:sp>
      <p:sp>
        <p:nvSpPr>
          <p:cNvPr id="14" name="TextBox 13"/>
          <p:cNvSpPr txBox="1"/>
          <p:nvPr/>
        </p:nvSpPr>
        <p:spPr>
          <a:xfrm>
            <a:off x="251520" y="4653136"/>
            <a:ext cx="8568952" cy="954107"/>
          </a:xfrm>
          <a:prstGeom prst="rect">
            <a:avLst/>
          </a:prstGeom>
          <a:noFill/>
        </p:spPr>
        <p:txBody>
          <a:bodyPr wrap="square" rtlCol="0">
            <a:spAutoFit/>
          </a:bodyPr>
          <a:lstStyle/>
          <a:p>
            <a:pPr algn="ctr"/>
            <a:r>
              <a:rPr lang="en-GB" sz="2800" dirty="0" smtClean="0">
                <a:latin typeface="Arial" pitchFamily="34" charset="0"/>
                <a:cs typeface="Arial" pitchFamily="34" charset="0"/>
              </a:rPr>
              <a:t>All of these Meetings will be held at the </a:t>
            </a:r>
            <a:r>
              <a:rPr lang="en-GB" sz="2800" dirty="0" err="1" smtClean="0">
                <a:latin typeface="Arial" pitchFamily="34" charset="0"/>
                <a:cs typeface="Arial" pitchFamily="34" charset="0"/>
              </a:rPr>
              <a:t>Dowty</a:t>
            </a:r>
            <a:r>
              <a:rPr lang="en-GB" sz="2800" dirty="0" smtClean="0">
                <a:latin typeface="Arial" pitchFamily="34" charset="0"/>
                <a:cs typeface="Arial" pitchFamily="34" charset="0"/>
              </a:rPr>
              <a:t> Club in </a:t>
            </a:r>
            <a:r>
              <a:rPr lang="en-GB" sz="2800" dirty="0" err="1" smtClean="0">
                <a:latin typeface="Arial" pitchFamily="34" charset="0"/>
                <a:cs typeface="Arial" pitchFamily="34" charset="0"/>
              </a:rPr>
              <a:t>Staverton</a:t>
            </a:r>
            <a:r>
              <a:rPr lang="en-GB" sz="2800" dirty="0" smtClean="0">
                <a:latin typeface="Arial" pitchFamily="34" charset="0"/>
                <a:cs typeface="Arial" pitchFamily="34" charset="0"/>
              </a:rPr>
              <a:t>.</a:t>
            </a:r>
            <a:endParaRPr lang="en-GB" sz="2800" dirty="0"/>
          </a:p>
        </p:txBody>
      </p:sp>
      <p:sp>
        <p:nvSpPr>
          <p:cNvPr id="15" name="TextBox 14"/>
          <p:cNvSpPr txBox="1"/>
          <p:nvPr/>
        </p:nvSpPr>
        <p:spPr>
          <a:xfrm>
            <a:off x="755576" y="5877272"/>
            <a:ext cx="7344816" cy="523220"/>
          </a:xfrm>
          <a:prstGeom prst="rect">
            <a:avLst/>
          </a:prstGeom>
          <a:noFill/>
        </p:spPr>
        <p:txBody>
          <a:bodyPr wrap="square" rtlCol="0">
            <a:spAutoFit/>
          </a:bodyPr>
          <a:lstStyle/>
          <a:p>
            <a:pPr algn="ctr"/>
            <a:r>
              <a:rPr lang="en-GB" sz="2800" dirty="0" smtClean="0">
                <a:latin typeface="Arial" pitchFamily="34" charset="0"/>
                <a:cs typeface="Arial" pitchFamily="34" charset="0"/>
              </a:rPr>
              <a:t>No Appointment Necessary</a:t>
            </a:r>
            <a:endParaRPr lang="en-GB" sz="2800" dirty="0">
              <a:latin typeface="Arial" pitchFamily="34" charset="0"/>
              <a:cs typeface="Arial" pitchFamily="34" charset="0"/>
            </a:endParaRP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979468"/>
            <a:ext cx="8208912" cy="5940088"/>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AOB </a:t>
            </a:r>
            <a:r>
              <a:rPr lang="en-GB" sz="2000" b="1" i="1" dirty="0" smtClean="0">
                <a:solidFill>
                  <a:srgbClr val="0070C0"/>
                </a:solidFill>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b="1" dirty="0" smtClean="0">
                <a:solidFill>
                  <a:srgbClr val="0070C0"/>
                </a:solidFill>
                <a:latin typeface="Arial" pitchFamily="34" charset="0"/>
                <a:cs typeface="Arial" pitchFamily="34" charset="0"/>
              </a:rPr>
              <a:t>Apologies– </a:t>
            </a:r>
            <a:r>
              <a:rPr lang="en-GB" sz="2000" b="1" i="1" dirty="0">
                <a:solidFill>
                  <a:srgbClr val="0070C0"/>
                </a:solidFill>
                <a:latin typeface="Arial" pitchFamily="34" charset="0"/>
                <a:cs typeface="Arial" pitchFamily="34" charset="0"/>
              </a:rPr>
              <a:t>League </a:t>
            </a:r>
            <a:r>
              <a:rPr lang="en-GB" sz="2000" b="1" i="1" dirty="0" smtClean="0">
                <a:solidFill>
                  <a:srgbClr val="0070C0"/>
                </a:solidFill>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Set-Up 2015-16 </a:t>
            </a:r>
            <a:r>
              <a:rPr lang="en-GB" sz="2000" dirty="0">
                <a:latin typeface="Arial" pitchFamily="34" charset="0"/>
                <a:cs typeface="Arial" pitchFamily="34" charset="0"/>
              </a:rPr>
              <a:t>–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470025"/>
          </a:xfrm>
        </p:spPr>
        <p:txBody>
          <a:bodyPr>
            <a:normAutofit fontScale="90000"/>
          </a:bodyPr>
          <a:lstStyle/>
          <a:p>
            <a:r>
              <a:rPr lang="en-GB" dirty="0" smtClean="0"/>
              <a:t>Cheltenham Association Football League</a:t>
            </a:r>
            <a:br>
              <a:rPr lang="en-GB" dirty="0" smtClean="0"/>
            </a:br>
            <a:r>
              <a:rPr lang="en-GB" b="1" dirty="0" smtClean="0"/>
              <a:t>Any Other Business</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365104"/>
            <a:ext cx="9144000" cy="1470025"/>
          </a:xfrm>
        </p:spPr>
        <p:txBody>
          <a:bodyPr>
            <a:normAutofit fontScale="90000"/>
          </a:bodyPr>
          <a:lstStyle/>
          <a:p>
            <a:r>
              <a:rPr lang="en-GB" dirty="0" smtClean="0"/>
              <a:t>Cheltenham Association Football League</a:t>
            </a:r>
            <a:br>
              <a:rPr lang="en-GB" dirty="0" smtClean="0"/>
            </a:br>
            <a:r>
              <a:rPr lang="en-GB" b="1" dirty="0" smtClean="0"/>
              <a:t>Next Meeting</a:t>
            </a:r>
            <a:br>
              <a:rPr lang="en-GB" b="1" dirty="0" smtClean="0"/>
            </a:br>
            <a:r>
              <a:rPr lang="en-GB" b="1" dirty="0" smtClean="0"/>
              <a:t>Wednesday, 13</a:t>
            </a:r>
            <a:r>
              <a:rPr lang="en-GB" b="1" baseline="30000" dirty="0" smtClean="0"/>
              <a:t>th</a:t>
            </a:r>
            <a:r>
              <a:rPr lang="en-GB" b="1" dirty="0" smtClean="0"/>
              <a:t> January, 2016</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u="sng" dirty="0" smtClean="0"/>
              <a:t>Agenda</a:t>
            </a:r>
            <a:endParaRPr lang="en-GB" sz="3600"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6" name="Rectangle 1"/>
          <p:cNvSpPr>
            <a:spLocks noChangeArrowheads="1"/>
          </p:cNvSpPr>
          <p:nvPr/>
        </p:nvSpPr>
        <p:spPr bwMode="auto">
          <a:xfrm>
            <a:off x="539552" y="887135"/>
            <a:ext cx="8064896" cy="6124754"/>
          </a:xfrm>
          <a:prstGeom prst="rect">
            <a:avLst/>
          </a:prstGeom>
          <a:noFill/>
          <a:ln w="25400">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Welcome –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Chairman</a:t>
            </a:r>
          </a:p>
          <a:p>
            <a:pPr marL="228600" lvl="0" indent="-228600">
              <a:buFont typeface="+mj-lt"/>
              <a:buAutoNum type="arabicPeriod"/>
            </a:pPr>
            <a:endParaRPr lang="en-GB" sz="800" dirty="0">
              <a:latin typeface="Arial" pitchFamily="34" charset="0"/>
              <a:cs typeface="Arial" pitchFamily="34" charset="0"/>
            </a:endParaRPr>
          </a:p>
          <a:p>
            <a:pPr marL="228600" indent="-228600">
              <a:buFont typeface="+mj-lt"/>
              <a:buAutoNum type="arabicPeriod"/>
            </a:pPr>
            <a:r>
              <a:rPr lang="en-GB" sz="2000" dirty="0" smtClean="0">
                <a:latin typeface="Arial" pitchFamily="34" charset="0"/>
                <a:cs typeface="Arial" pitchFamily="34" charset="0"/>
              </a:rPr>
              <a:t>Apologies– </a:t>
            </a:r>
            <a:r>
              <a:rPr lang="en-GB" sz="2000" i="1" dirty="0">
                <a:latin typeface="Arial" pitchFamily="34" charset="0"/>
                <a:cs typeface="Arial" pitchFamily="34" charset="0"/>
              </a:rPr>
              <a:t>League </a:t>
            </a:r>
            <a:r>
              <a:rPr lang="en-GB" sz="2000" i="1" dirty="0" smtClean="0">
                <a:latin typeface="Arial" pitchFamily="34" charset="0"/>
                <a:cs typeface="Arial" pitchFamily="34" charset="0"/>
              </a:rPr>
              <a:t>Secretary</a:t>
            </a:r>
          </a:p>
          <a:p>
            <a:pPr marL="22860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b="1" dirty="0" smtClean="0">
                <a:solidFill>
                  <a:srgbClr val="0070C0"/>
                </a:solidFill>
                <a:latin typeface="Arial" pitchFamily="34" charset="0"/>
                <a:cs typeface="Arial" pitchFamily="34" charset="0"/>
              </a:rPr>
              <a:t>Charity Cup Set-Up 2015-16 </a:t>
            </a:r>
            <a:r>
              <a:rPr lang="en-GB" sz="2000" b="1" dirty="0">
                <a:solidFill>
                  <a:srgbClr val="0070C0"/>
                </a:solidFill>
                <a:latin typeface="Arial" pitchFamily="34" charset="0"/>
                <a:cs typeface="Arial" pitchFamily="34" charset="0"/>
              </a:rPr>
              <a:t>– </a:t>
            </a:r>
            <a:r>
              <a:rPr lang="en-GB" sz="2000" b="1" i="1" dirty="0">
                <a:solidFill>
                  <a:srgbClr val="0070C0"/>
                </a:solidFill>
                <a:latin typeface="Arial" pitchFamily="34" charset="0"/>
                <a:cs typeface="Arial" pitchFamily="34" charset="0"/>
              </a:rPr>
              <a:t>League </a:t>
            </a:r>
            <a:r>
              <a:rPr lang="en-GB" sz="2000" b="1" i="1" dirty="0" smtClean="0">
                <a:solidFill>
                  <a:srgbClr val="0070C0"/>
                </a:solidFill>
                <a:latin typeface="Arial" pitchFamily="34" charset="0"/>
                <a:cs typeface="Arial" pitchFamily="34" charset="0"/>
              </a:rPr>
              <a:t>Chairman</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Charity Cup Draw 2015-16</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Registrations </a:t>
            </a:r>
            <a:r>
              <a:rPr lang="en-GB" sz="2000" dirty="0">
                <a:latin typeface="Arial" pitchFamily="34" charset="0"/>
                <a:cs typeface="Arial" pitchFamily="34" charset="0"/>
              </a:rPr>
              <a:t>– </a:t>
            </a:r>
            <a:r>
              <a:rPr lang="en-GB" sz="2000" i="1" dirty="0" smtClean="0">
                <a:latin typeface="Arial" pitchFamily="34" charset="0"/>
                <a:cs typeface="Arial" pitchFamily="34" charset="0"/>
              </a:rPr>
              <a:t>Registration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Discipline – </a:t>
            </a:r>
            <a:r>
              <a:rPr lang="en-GB" sz="2000" i="1" dirty="0" smtClean="0">
                <a:latin typeface="Arial" pitchFamily="34" charset="0"/>
                <a:cs typeface="Arial" pitchFamily="34" charset="0"/>
              </a:rPr>
              <a:t>Discipline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Yearbook</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Fixtures – </a:t>
            </a:r>
            <a:r>
              <a:rPr lang="en-GB" sz="2000" i="1" dirty="0" smtClean="0">
                <a:latin typeface="Arial" pitchFamily="34" charset="0"/>
                <a:cs typeface="Arial" pitchFamily="34" charset="0"/>
              </a:rPr>
              <a:t>Fixtures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Open Invitation to Clubs to Attend Meetings with the Management Committee</a:t>
            </a:r>
          </a:p>
          <a:p>
            <a:pPr marL="228600" lvl="0" indent="-228600">
              <a:buFont typeface="+mj-lt"/>
              <a:buAutoNum type="arabicPeriod"/>
            </a:pPr>
            <a:endParaRPr lang="en-GB" sz="800" dirty="0" smtClean="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AOB </a:t>
            </a:r>
            <a:r>
              <a:rPr lang="en-GB" sz="2000" i="1" dirty="0" smtClean="0">
                <a:latin typeface="Arial" pitchFamily="34" charset="0"/>
                <a:cs typeface="Arial" pitchFamily="34" charset="0"/>
              </a:rPr>
              <a:t>(must have been previously notified to League Secretary)</a:t>
            </a:r>
          </a:p>
          <a:p>
            <a:pPr marL="228600" lvl="0" indent="-228600">
              <a:buFont typeface="+mj-lt"/>
              <a:buAutoNum type="arabicPeriod"/>
            </a:pPr>
            <a:endParaRPr lang="en-GB" sz="800" dirty="0">
              <a:latin typeface="Arial" pitchFamily="34" charset="0"/>
              <a:cs typeface="Arial" pitchFamily="34" charset="0"/>
            </a:endParaRPr>
          </a:p>
          <a:p>
            <a:pPr marL="228600" lvl="0" indent="-228600">
              <a:buFont typeface="+mj-lt"/>
              <a:buAutoNum type="arabicPeriod"/>
            </a:pPr>
            <a:r>
              <a:rPr lang="en-GB" sz="2000" dirty="0" smtClean="0">
                <a:latin typeface="Arial" pitchFamily="34" charset="0"/>
                <a:cs typeface="Arial" pitchFamily="34" charset="0"/>
              </a:rPr>
              <a:t>Date </a:t>
            </a:r>
            <a:r>
              <a:rPr lang="en-GB" sz="2000" dirty="0">
                <a:latin typeface="Arial" pitchFamily="34" charset="0"/>
                <a:cs typeface="Arial" pitchFamily="34" charset="0"/>
              </a:rPr>
              <a:t>of Next Meeting – </a:t>
            </a:r>
            <a:r>
              <a:rPr lang="en-GB" sz="2000" dirty="0" smtClean="0">
                <a:latin typeface="Arial" pitchFamily="34" charset="0"/>
                <a:cs typeface="Arial" pitchFamily="34" charset="0"/>
              </a:rPr>
              <a:t>Clubs </a:t>
            </a:r>
            <a:r>
              <a:rPr lang="en-GB" sz="2000" dirty="0">
                <a:latin typeface="Arial" pitchFamily="34" charset="0"/>
                <a:cs typeface="Arial" pitchFamily="34" charset="0"/>
              </a:rPr>
              <a:t>Meeting – Wednesday </a:t>
            </a:r>
            <a:r>
              <a:rPr lang="en-GB" sz="2000" dirty="0" smtClean="0">
                <a:latin typeface="Arial" pitchFamily="34" charset="0"/>
                <a:cs typeface="Arial" pitchFamily="34" charset="0"/>
              </a:rPr>
              <a:t>13</a:t>
            </a:r>
            <a:r>
              <a:rPr lang="en-GB" sz="2000" baseline="30000" dirty="0" smtClean="0">
                <a:latin typeface="Arial" pitchFamily="34" charset="0"/>
                <a:cs typeface="Arial" pitchFamily="34" charset="0"/>
              </a:rPr>
              <a:t>th</a:t>
            </a:r>
            <a:r>
              <a:rPr lang="en-GB" sz="2000" dirty="0" smtClean="0">
                <a:latin typeface="Arial" pitchFamily="34" charset="0"/>
                <a:cs typeface="Arial" pitchFamily="34" charset="0"/>
              </a:rPr>
              <a:t> </a:t>
            </a:r>
            <a:r>
              <a:rPr lang="en-GB" sz="2000" dirty="0">
                <a:latin typeface="Arial" pitchFamily="34" charset="0"/>
                <a:cs typeface="Arial" pitchFamily="34" charset="0"/>
              </a:rPr>
              <a:t>January </a:t>
            </a:r>
            <a:r>
              <a:rPr lang="en-GB" sz="2000" dirty="0" smtClean="0">
                <a:latin typeface="Arial" pitchFamily="34" charset="0"/>
                <a:cs typeface="Arial" pitchFamily="34" charset="0"/>
              </a:rPr>
              <a:t>2016</a:t>
            </a:r>
            <a:endParaRPr lang="en-GB" sz="2000" dirty="0">
              <a:latin typeface="Arial" pitchFamily="34" charset="0"/>
              <a:cs typeface="Arial" pitchFamily="34" charset="0"/>
            </a:endParaRPr>
          </a:p>
          <a:p>
            <a:endParaRPr lang="en-GB" sz="2400" i="1" dirty="0">
              <a:latin typeface="Arial" pitchFamily="34" charset="0"/>
              <a:cs typeface="Arial" pitchFamily="34" charset="0"/>
            </a:endParaRPr>
          </a:p>
          <a:p>
            <a:r>
              <a:rPr lang="en-GB" sz="800" dirty="0">
                <a:latin typeface="Arial" pitchFamily="34" charset="0"/>
                <a:cs typeface="Arial" pitchFamily="34" charset="0"/>
              </a:rPr>
              <a:t> </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77072"/>
            <a:ext cx="9144000" cy="1470025"/>
          </a:xfrm>
        </p:spPr>
        <p:txBody>
          <a:bodyPr>
            <a:normAutofit fontScale="90000"/>
          </a:bodyPr>
          <a:lstStyle/>
          <a:p>
            <a:r>
              <a:rPr lang="en-GB" dirty="0" smtClean="0"/>
              <a:t>Cheltenham Association Football League</a:t>
            </a:r>
            <a:br>
              <a:rPr lang="en-GB" dirty="0" smtClean="0"/>
            </a:br>
            <a:r>
              <a:rPr lang="en-GB" b="1" dirty="0" smtClean="0"/>
              <a:t>Charity Cup Set Up 2015-16</a:t>
            </a:r>
            <a:endParaRPr lang="en-GB" b="1" dirty="0"/>
          </a:p>
        </p:txBody>
      </p:sp>
      <p:pic>
        <p:nvPicPr>
          <p:cNvPr id="4" name="Picture 3" descr="CrestJPGFullTimeSQ.JPG"/>
          <p:cNvPicPr>
            <a:picLocks noChangeAspect="1"/>
          </p:cNvPicPr>
          <p:nvPr/>
        </p:nvPicPr>
        <p:blipFill>
          <a:blip r:embed="rId2" cstate="print"/>
          <a:stretch>
            <a:fillRect/>
          </a:stretch>
        </p:blipFill>
        <p:spPr>
          <a:xfrm>
            <a:off x="2915816" y="404664"/>
            <a:ext cx="3393504" cy="3393504"/>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b="1" u="sng" dirty="0" smtClean="0"/>
              <a:t>Senior Charity Cup</a:t>
            </a:r>
            <a:endParaRPr lang="en-GB" sz="3600" b="1"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5" name="TextBox 4"/>
          <p:cNvSpPr txBox="1"/>
          <p:nvPr/>
        </p:nvSpPr>
        <p:spPr>
          <a:xfrm>
            <a:off x="611560" y="1628800"/>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26 Entrants - 13 Teams from both Divisions 1 &amp; 2</a:t>
            </a:r>
            <a:endParaRPr lang="en-GB" sz="2800" dirty="0"/>
          </a:p>
        </p:txBody>
      </p:sp>
      <p:sp>
        <p:nvSpPr>
          <p:cNvPr id="7" name="TextBox 6"/>
          <p:cNvSpPr txBox="1"/>
          <p:nvPr/>
        </p:nvSpPr>
        <p:spPr>
          <a:xfrm>
            <a:off x="611560" y="2276872"/>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1</a:t>
            </a:r>
            <a:r>
              <a:rPr lang="en-GB" sz="2800" baseline="30000" dirty="0" smtClean="0">
                <a:latin typeface="Arial" pitchFamily="34" charset="0"/>
                <a:cs typeface="Arial" pitchFamily="34" charset="0"/>
              </a:rPr>
              <a:t>st</a:t>
            </a:r>
            <a:r>
              <a:rPr lang="en-GB" sz="2800" dirty="0" smtClean="0">
                <a:latin typeface="Arial" pitchFamily="34" charset="0"/>
                <a:cs typeface="Arial" pitchFamily="34" charset="0"/>
              </a:rPr>
              <a:t> Round - Saturday, 10</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October, 2015</a:t>
            </a:r>
            <a:endParaRPr lang="en-GB" sz="2800" dirty="0"/>
          </a:p>
        </p:txBody>
      </p:sp>
      <p:sp>
        <p:nvSpPr>
          <p:cNvPr id="9" name="TextBox 8"/>
          <p:cNvSpPr txBox="1"/>
          <p:nvPr/>
        </p:nvSpPr>
        <p:spPr>
          <a:xfrm>
            <a:off x="2195736" y="2708920"/>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- 10 Ties, involving 20 teams</a:t>
            </a:r>
            <a:endParaRPr lang="en-GB" sz="2800" dirty="0"/>
          </a:p>
        </p:txBody>
      </p:sp>
      <p:sp>
        <p:nvSpPr>
          <p:cNvPr id="10" name="TextBox 9"/>
          <p:cNvSpPr txBox="1"/>
          <p:nvPr/>
        </p:nvSpPr>
        <p:spPr>
          <a:xfrm>
            <a:off x="2195736" y="3140968"/>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- 6 byes</a:t>
            </a:r>
            <a:endParaRPr lang="en-GB" sz="2800" dirty="0"/>
          </a:p>
        </p:txBody>
      </p:sp>
      <p:sp>
        <p:nvSpPr>
          <p:cNvPr id="11" name="TextBox 10"/>
          <p:cNvSpPr txBox="1"/>
          <p:nvPr/>
        </p:nvSpPr>
        <p:spPr>
          <a:xfrm>
            <a:off x="2195736" y="3573016"/>
            <a:ext cx="6624736" cy="523220"/>
          </a:xfrm>
          <a:prstGeom prst="rect">
            <a:avLst/>
          </a:prstGeom>
          <a:noFill/>
        </p:spPr>
        <p:txBody>
          <a:bodyPr wrap="square" rtlCol="0">
            <a:spAutoFit/>
          </a:bodyPr>
          <a:lstStyle/>
          <a:p>
            <a:r>
              <a:rPr lang="en-GB" sz="2800" dirty="0" smtClean="0">
                <a:latin typeface="Arial" pitchFamily="34" charset="0"/>
                <a:cs typeface="Arial" pitchFamily="34" charset="0"/>
              </a:rPr>
              <a:t>- Losing teams into GMB Senior Trophy</a:t>
            </a:r>
            <a:endParaRPr lang="en-GB" sz="2800" dirty="0"/>
          </a:p>
        </p:txBody>
      </p:sp>
      <p:sp>
        <p:nvSpPr>
          <p:cNvPr id="12" name="TextBox 11"/>
          <p:cNvSpPr txBox="1"/>
          <p:nvPr/>
        </p:nvSpPr>
        <p:spPr>
          <a:xfrm>
            <a:off x="683568" y="4221088"/>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2</a:t>
            </a:r>
            <a:r>
              <a:rPr lang="en-GB" sz="2800" baseline="30000" dirty="0" smtClean="0">
                <a:latin typeface="Arial" pitchFamily="34" charset="0"/>
                <a:cs typeface="Arial" pitchFamily="34" charset="0"/>
              </a:rPr>
              <a:t>nd</a:t>
            </a:r>
            <a:r>
              <a:rPr lang="en-GB" sz="2800" dirty="0" smtClean="0">
                <a:latin typeface="Arial" pitchFamily="34" charset="0"/>
                <a:cs typeface="Arial" pitchFamily="34" charset="0"/>
              </a:rPr>
              <a:t> Round - Saturday, 12</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December, 2015</a:t>
            </a:r>
            <a:endParaRPr lang="en-GB" sz="2800" dirty="0"/>
          </a:p>
        </p:txBody>
      </p:sp>
      <p:sp>
        <p:nvSpPr>
          <p:cNvPr id="13" name="TextBox 12"/>
          <p:cNvSpPr txBox="1"/>
          <p:nvPr/>
        </p:nvSpPr>
        <p:spPr>
          <a:xfrm>
            <a:off x="2195736" y="4653136"/>
            <a:ext cx="6336704" cy="523220"/>
          </a:xfrm>
          <a:prstGeom prst="rect">
            <a:avLst/>
          </a:prstGeom>
          <a:noFill/>
        </p:spPr>
        <p:txBody>
          <a:bodyPr wrap="square" rtlCol="0">
            <a:spAutoFit/>
          </a:bodyPr>
          <a:lstStyle/>
          <a:p>
            <a:r>
              <a:rPr lang="en-GB" sz="2800" dirty="0" smtClean="0">
                <a:latin typeface="Arial" pitchFamily="34" charset="0"/>
                <a:cs typeface="Arial" pitchFamily="34" charset="0"/>
              </a:rPr>
              <a:t>- 8 Ties, involving 10 winners &amp; 6 byes</a:t>
            </a:r>
            <a:endParaRPr lang="en-GB" sz="2800" dirty="0"/>
          </a:p>
        </p:txBody>
      </p:sp>
      <p:sp>
        <p:nvSpPr>
          <p:cNvPr id="14" name="TextBox 13"/>
          <p:cNvSpPr txBox="1"/>
          <p:nvPr/>
        </p:nvSpPr>
        <p:spPr>
          <a:xfrm>
            <a:off x="683568" y="5301208"/>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Quarter Finals - Saturday, 30</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January, 2016</a:t>
            </a:r>
            <a:endParaRPr lang="en-GB" sz="2800" dirty="0"/>
          </a:p>
        </p:txBody>
      </p:sp>
      <p:sp>
        <p:nvSpPr>
          <p:cNvPr id="15" name="TextBox 14"/>
          <p:cNvSpPr txBox="1"/>
          <p:nvPr/>
        </p:nvSpPr>
        <p:spPr>
          <a:xfrm>
            <a:off x="611560" y="6021288"/>
            <a:ext cx="8136904" cy="523220"/>
          </a:xfrm>
          <a:prstGeom prst="rect">
            <a:avLst/>
          </a:prstGeom>
          <a:noFill/>
        </p:spPr>
        <p:txBody>
          <a:bodyPr wrap="square" rtlCol="0">
            <a:spAutoFit/>
          </a:bodyPr>
          <a:lstStyle/>
          <a:p>
            <a:pPr algn="ctr"/>
            <a:r>
              <a:rPr lang="en-GB" sz="2800" i="1" dirty="0" smtClean="0">
                <a:latin typeface="Arial" pitchFamily="34" charset="0"/>
                <a:cs typeface="Arial" pitchFamily="34" charset="0"/>
              </a:rPr>
              <a:t>Semi-Finals &amp; Final – To Be Arranged</a:t>
            </a:r>
            <a:endParaRPr lang="en-GB" sz="2800" i="1" dirty="0"/>
          </a:p>
        </p:txBody>
      </p:sp>
    </p:spTree>
  </p:cSld>
  <p:clrMapOvr>
    <a:masterClrMapping/>
  </p:clrMapOvr>
  <p:transition xmlns:p14="http://schemas.microsoft.com/office/powerpoint/2010/main" spd="slow">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b="1" u="sng" dirty="0" smtClean="0"/>
              <a:t>Junior Charity Cup</a:t>
            </a:r>
            <a:endParaRPr lang="en-GB" sz="3600" b="1"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5" name="TextBox 4"/>
          <p:cNvSpPr txBox="1"/>
          <p:nvPr/>
        </p:nvSpPr>
        <p:spPr>
          <a:xfrm>
            <a:off x="611560" y="1628800"/>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22 Entrants - 12 Teams from Div 3, 10 from Div 4</a:t>
            </a:r>
            <a:endParaRPr lang="en-GB" sz="2800" dirty="0"/>
          </a:p>
        </p:txBody>
      </p:sp>
      <p:sp>
        <p:nvSpPr>
          <p:cNvPr id="7" name="TextBox 6"/>
          <p:cNvSpPr txBox="1"/>
          <p:nvPr/>
        </p:nvSpPr>
        <p:spPr>
          <a:xfrm>
            <a:off x="611560" y="2276872"/>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1</a:t>
            </a:r>
            <a:r>
              <a:rPr lang="en-GB" sz="2800" baseline="30000" dirty="0" smtClean="0">
                <a:latin typeface="Arial" pitchFamily="34" charset="0"/>
                <a:cs typeface="Arial" pitchFamily="34" charset="0"/>
              </a:rPr>
              <a:t>st</a:t>
            </a:r>
            <a:r>
              <a:rPr lang="en-GB" sz="2800" dirty="0" smtClean="0">
                <a:latin typeface="Arial" pitchFamily="34" charset="0"/>
                <a:cs typeface="Arial" pitchFamily="34" charset="0"/>
              </a:rPr>
              <a:t> Round - Saturday, 10</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October, 2015</a:t>
            </a:r>
            <a:endParaRPr lang="en-GB" sz="2800" dirty="0"/>
          </a:p>
        </p:txBody>
      </p:sp>
      <p:sp>
        <p:nvSpPr>
          <p:cNvPr id="9" name="TextBox 8"/>
          <p:cNvSpPr txBox="1"/>
          <p:nvPr/>
        </p:nvSpPr>
        <p:spPr>
          <a:xfrm>
            <a:off x="2195736" y="2708920"/>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- 6 Ties, involving 12 teams</a:t>
            </a:r>
            <a:endParaRPr lang="en-GB" sz="2800" dirty="0"/>
          </a:p>
        </p:txBody>
      </p:sp>
      <p:sp>
        <p:nvSpPr>
          <p:cNvPr id="10" name="TextBox 9"/>
          <p:cNvSpPr txBox="1"/>
          <p:nvPr/>
        </p:nvSpPr>
        <p:spPr>
          <a:xfrm>
            <a:off x="2195736" y="3140968"/>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- 10 byes</a:t>
            </a:r>
            <a:endParaRPr lang="en-GB" sz="2800" dirty="0"/>
          </a:p>
        </p:txBody>
      </p:sp>
      <p:sp>
        <p:nvSpPr>
          <p:cNvPr id="11" name="TextBox 10"/>
          <p:cNvSpPr txBox="1"/>
          <p:nvPr/>
        </p:nvSpPr>
        <p:spPr>
          <a:xfrm>
            <a:off x="2195736" y="3573016"/>
            <a:ext cx="6624736" cy="523220"/>
          </a:xfrm>
          <a:prstGeom prst="rect">
            <a:avLst/>
          </a:prstGeom>
          <a:noFill/>
        </p:spPr>
        <p:txBody>
          <a:bodyPr wrap="square" rtlCol="0">
            <a:spAutoFit/>
          </a:bodyPr>
          <a:lstStyle/>
          <a:p>
            <a:r>
              <a:rPr lang="en-GB" sz="2800" dirty="0" smtClean="0">
                <a:latin typeface="Arial" pitchFamily="34" charset="0"/>
                <a:cs typeface="Arial" pitchFamily="34" charset="0"/>
              </a:rPr>
              <a:t>- Losing teams into GMB Primary Trophy</a:t>
            </a:r>
            <a:endParaRPr lang="en-GB" sz="2800" dirty="0"/>
          </a:p>
        </p:txBody>
      </p:sp>
      <p:sp>
        <p:nvSpPr>
          <p:cNvPr id="12" name="TextBox 11"/>
          <p:cNvSpPr txBox="1"/>
          <p:nvPr/>
        </p:nvSpPr>
        <p:spPr>
          <a:xfrm>
            <a:off x="683568" y="4221088"/>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2</a:t>
            </a:r>
            <a:r>
              <a:rPr lang="en-GB" sz="2800" baseline="30000" dirty="0" smtClean="0">
                <a:latin typeface="Arial" pitchFamily="34" charset="0"/>
                <a:cs typeface="Arial" pitchFamily="34" charset="0"/>
              </a:rPr>
              <a:t>nd</a:t>
            </a:r>
            <a:r>
              <a:rPr lang="en-GB" sz="2800" dirty="0" smtClean="0">
                <a:latin typeface="Arial" pitchFamily="34" charset="0"/>
                <a:cs typeface="Arial" pitchFamily="34" charset="0"/>
              </a:rPr>
              <a:t> Round - Saturday, 12</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December, 2015</a:t>
            </a:r>
            <a:endParaRPr lang="en-GB" sz="2800" dirty="0"/>
          </a:p>
        </p:txBody>
      </p:sp>
      <p:sp>
        <p:nvSpPr>
          <p:cNvPr id="13" name="TextBox 12"/>
          <p:cNvSpPr txBox="1"/>
          <p:nvPr/>
        </p:nvSpPr>
        <p:spPr>
          <a:xfrm>
            <a:off x="2195736" y="4653136"/>
            <a:ext cx="6336704" cy="523220"/>
          </a:xfrm>
          <a:prstGeom prst="rect">
            <a:avLst/>
          </a:prstGeom>
          <a:noFill/>
        </p:spPr>
        <p:txBody>
          <a:bodyPr wrap="square" rtlCol="0">
            <a:spAutoFit/>
          </a:bodyPr>
          <a:lstStyle/>
          <a:p>
            <a:r>
              <a:rPr lang="en-GB" sz="2800" dirty="0" smtClean="0">
                <a:latin typeface="Arial" pitchFamily="34" charset="0"/>
                <a:cs typeface="Arial" pitchFamily="34" charset="0"/>
              </a:rPr>
              <a:t>- 8 Ties, involving 6 winners &amp; 10 byes</a:t>
            </a:r>
            <a:endParaRPr lang="en-GB" sz="2800" dirty="0"/>
          </a:p>
        </p:txBody>
      </p:sp>
      <p:sp>
        <p:nvSpPr>
          <p:cNvPr id="14" name="TextBox 13"/>
          <p:cNvSpPr txBox="1"/>
          <p:nvPr/>
        </p:nvSpPr>
        <p:spPr>
          <a:xfrm>
            <a:off x="683568" y="5301208"/>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Quarter Finals - Saturday, 30</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January, 2016</a:t>
            </a:r>
            <a:endParaRPr lang="en-GB" sz="2800" dirty="0"/>
          </a:p>
        </p:txBody>
      </p:sp>
      <p:sp>
        <p:nvSpPr>
          <p:cNvPr id="15" name="TextBox 14"/>
          <p:cNvSpPr txBox="1"/>
          <p:nvPr/>
        </p:nvSpPr>
        <p:spPr>
          <a:xfrm>
            <a:off x="611560" y="6021288"/>
            <a:ext cx="8136904" cy="523220"/>
          </a:xfrm>
          <a:prstGeom prst="rect">
            <a:avLst/>
          </a:prstGeom>
          <a:noFill/>
        </p:spPr>
        <p:txBody>
          <a:bodyPr wrap="square" rtlCol="0">
            <a:spAutoFit/>
          </a:bodyPr>
          <a:lstStyle/>
          <a:p>
            <a:pPr algn="ctr"/>
            <a:r>
              <a:rPr lang="en-GB" sz="2800" i="1" dirty="0" smtClean="0">
                <a:latin typeface="Arial" pitchFamily="34" charset="0"/>
                <a:cs typeface="Arial" pitchFamily="34" charset="0"/>
              </a:rPr>
              <a:t>Semi-Finals &amp; Final – To Be Arranged</a:t>
            </a:r>
            <a:endParaRPr lang="en-GB" sz="2800" i="1"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p:bldP spid="12" grpId="0"/>
      <p:bldP spid="13" grpId="0"/>
      <p:bldP spid="1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5904656" cy="646331"/>
          </a:xfrm>
          <a:prstGeom prst="rect">
            <a:avLst/>
          </a:prstGeom>
          <a:noFill/>
        </p:spPr>
        <p:txBody>
          <a:bodyPr wrap="square" rtlCol="0">
            <a:spAutoFit/>
          </a:bodyPr>
          <a:lstStyle/>
          <a:p>
            <a:r>
              <a:rPr lang="en-GB" sz="3600" b="1" u="sng" dirty="0" smtClean="0"/>
              <a:t>Minor Charity Cup</a:t>
            </a:r>
            <a:endParaRPr lang="en-GB" sz="3600" b="1" u="sng" dirty="0"/>
          </a:p>
        </p:txBody>
      </p:sp>
      <p:pic>
        <p:nvPicPr>
          <p:cNvPr id="3" name="Picture 2" descr="CrestJPGFullTimeSQ.JPG"/>
          <p:cNvPicPr>
            <a:picLocks noChangeAspect="1"/>
          </p:cNvPicPr>
          <p:nvPr/>
        </p:nvPicPr>
        <p:blipFill>
          <a:blip r:embed="rId2" cstate="print"/>
          <a:stretch>
            <a:fillRect/>
          </a:stretch>
        </p:blipFill>
        <p:spPr>
          <a:xfrm>
            <a:off x="7524328" y="188640"/>
            <a:ext cx="1368152" cy="1368152"/>
          </a:xfrm>
          <a:prstGeom prst="rect">
            <a:avLst/>
          </a:prstGeom>
        </p:spPr>
      </p:pic>
      <p:sp>
        <p:nvSpPr>
          <p:cNvPr id="5" name="TextBox 4"/>
          <p:cNvSpPr txBox="1"/>
          <p:nvPr/>
        </p:nvSpPr>
        <p:spPr>
          <a:xfrm>
            <a:off x="611560" y="1628800"/>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16 Entrants - 3 Teams from Div 4, 13 from Div 5</a:t>
            </a:r>
            <a:endParaRPr lang="en-GB" sz="2800" dirty="0"/>
          </a:p>
        </p:txBody>
      </p:sp>
      <p:sp>
        <p:nvSpPr>
          <p:cNvPr id="7" name="TextBox 6"/>
          <p:cNvSpPr txBox="1"/>
          <p:nvPr/>
        </p:nvSpPr>
        <p:spPr>
          <a:xfrm>
            <a:off x="611560" y="3356992"/>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1</a:t>
            </a:r>
            <a:r>
              <a:rPr lang="en-GB" sz="2800" baseline="30000" dirty="0" smtClean="0">
                <a:latin typeface="Arial" pitchFamily="34" charset="0"/>
                <a:cs typeface="Arial" pitchFamily="34" charset="0"/>
              </a:rPr>
              <a:t>st</a:t>
            </a:r>
            <a:r>
              <a:rPr lang="en-GB" sz="2800" dirty="0" smtClean="0">
                <a:latin typeface="Arial" pitchFamily="34" charset="0"/>
                <a:cs typeface="Arial" pitchFamily="34" charset="0"/>
              </a:rPr>
              <a:t> Round – Group Stage</a:t>
            </a:r>
            <a:endParaRPr lang="en-GB" sz="2800" dirty="0"/>
          </a:p>
        </p:txBody>
      </p:sp>
      <p:sp>
        <p:nvSpPr>
          <p:cNvPr id="9" name="TextBox 8"/>
          <p:cNvSpPr txBox="1"/>
          <p:nvPr/>
        </p:nvSpPr>
        <p:spPr>
          <a:xfrm>
            <a:off x="2195736" y="3717032"/>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- 4 Groups of 4 teams</a:t>
            </a:r>
            <a:endParaRPr lang="en-GB" sz="2800" dirty="0"/>
          </a:p>
        </p:txBody>
      </p:sp>
      <p:sp>
        <p:nvSpPr>
          <p:cNvPr id="10" name="TextBox 9"/>
          <p:cNvSpPr txBox="1"/>
          <p:nvPr/>
        </p:nvSpPr>
        <p:spPr>
          <a:xfrm>
            <a:off x="2195736" y="4581128"/>
            <a:ext cx="6480720" cy="523220"/>
          </a:xfrm>
          <a:prstGeom prst="rect">
            <a:avLst/>
          </a:prstGeom>
          <a:noFill/>
        </p:spPr>
        <p:txBody>
          <a:bodyPr wrap="square" rtlCol="0">
            <a:spAutoFit/>
          </a:bodyPr>
          <a:lstStyle/>
          <a:p>
            <a:r>
              <a:rPr lang="en-GB" sz="2800" dirty="0" smtClean="0">
                <a:latin typeface="Arial" pitchFamily="34" charset="0"/>
                <a:cs typeface="Arial" pitchFamily="34" charset="0"/>
              </a:rPr>
              <a:t>- Top 2 teams qualify for Quarter Finals</a:t>
            </a:r>
            <a:endParaRPr lang="en-GB" sz="2800" dirty="0"/>
          </a:p>
        </p:txBody>
      </p:sp>
      <p:sp>
        <p:nvSpPr>
          <p:cNvPr id="11" name="TextBox 10"/>
          <p:cNvSpPr txBox="1"/>
          <p:nvPr/>
        </p:nvSpPr>
        <p:spPr>
          <a:xfrm>
            <a:off x="2195736" y="5013176"/>
            <a:ext cx="6948264" cy="523220"/>
          </a:xfrm>
          <a:prstGeom prst="rect">
            <a:avLst/>
          </a:prstGeom>
          <a:noFill/>
        </p:spPr>
        <p:txBody>
          <a:bodyPr wrap="square" rtlCol="0">
            <a:spAutoFit/>
          </a:bodyPr>
          <a:lstStyle/>
          <a:p>
            <a:r>
              <a:rPr lang="en-GB" sz="2800" dirty="0" smtClean="0">
                <a:latin typeface="Arial" pitchFamily="34" charset="0"/>
                <a:cs typeface="Arial" pitchFamily="34" charset="0"/>
              </a:rPr>
              <a:t>- 3</a:t>
            </a:r>
            <a:r>
              <a:rPr lang="en-GB" sz="2800" baseline="30000" dirty="0" smtClean="0">
                <a:latin typeface="Arial" pitchFamily="34" charset="0"/>
                <a:cs typeface="Arial" pitchFamily="34" charset="0"/>
              </a:rPr>
              <a:t>rd</a:t>
            </a:r>
            <a:r>
              <a:rPr lang="en-GB" sz="2800" dirty="0" smtClean="0">
                <a:latin typeface="Arial" pitchFamily="34" charset="0"/>
                <a:cs typeface="Arial" pitchFamily="34" charset="0"/>
              </a:rPr>
              <a:t> Place teams to GMB Primary Trophy</a:t>
            </a:r>
            <a:endParaRPr lang="en-GB" sz="2800" dirty="0"/>
          </a:p>
        </p:txBody>
      </p:sp>
      <p:sp>
        <p:nvSpPr>
          <p:cNvPr id="14" name="TextBox 13"/>
          <p:cNvSpPr txBox="1"/>
          <p:nvPr/>
        </p:nvSpPr>
        <p:spPr>
          <a:xfrm>
            <a:off x="683568" y="5517232"/>
            <a:ext cx="8136904" cy="523220"/>
          </a:xfrm>
          <a:prstGeom prst="rect">
            <a:avLst/>
          </a:prstGeom>
          <a:noFill/>
        </p:spPr>
        <p:txBody>
          <a:bodyPr wrap="square" rtlCol="0">
            <a:spAutoFit/>
          </a:bodyPr>
          <a:lstStyle/>
          <a:p>
            <a:r>
              <a:rPr lang="en-GB" sz="2800" dirty="0" smtClean="0">
                <a:latin typeface="Arial" pitchFamily="34" charset="0"/>
                <a:cs typeface="Arial" pitchFamily="34" charset="0"/>
              </a:rPr>
              <a:t>Quarter Finals - Saturday, 30</a:t>
            </a:r>
            <a:r>
              <a:rPr lang="en-GB" sz="2800" baseline="30000" dirty="0" smtClean="0">
                <a:latin typeface="Arial" pitchFamily="34" charset="0"/>
                <a:cs typeface="Arial" pitchFamily="34" charset="0"/>
              </a:rPr>
              <a:t>th</a:t>
            </a:r>
            <a:r>
              <a:rPr lang="en-GB" sz="2800" dirty="0" smtClean="0">
                <a:latin typeface="Arial" pitchFamily="34" charset="0"/>
                <a:cs typeface="Arial" pitchFamily="34" charset="0"/>
              </a:rPr>
              <a:t> January, 2016</a:t>
            </a:r>
            <a:endParaRPr lang="en-GB" sz="2800" dirty="0"/>
          </a:p>
        </p:txBody>
      </p:sp>
      <p:sp>
        <p:nvSpPr>
          <p:cNvPr id="15" name="TextBox 14"/>
          <p:cNvSpPr txBox="1"/>
          <p:nvPr/>
        </p:nvSpPr>
        <p:spPr>
          <a:xfrm>
            <a:off x="611560" y="6093296"/>
            <a:ext cx="8136904" cy="523220"/>
          </a:xfrm>
          <a:prstGeom prst="rect">
            <a:avLst/>
          </a:prstGeom>
          <a:noFill/>
        </p:spPr>
        <p:txBody>
          <a:bodyPr wrap="square" rtlCol="0">
            <a:spAutoFit/>
          </a:bodyPr>
          <a:lstStyle/>
          <a:p>
            <a:pPr algn="ctr"/>
            <a:r>
              <a:rPr lang="en-GB" sz="2800" i="1" dirty="0" smtClean="0">
                <a:latin typeface="Arial" pitchFamily="34" charset="0"/>
                <a:cs typeface="Arial" pitchFamily="34" charset="0"/>
              </a:rPr>
              <a:t>Semi-Finals &amp; Final – To Be Arranged</a:t>
            </a:r>
            <a:endParaRPr lang="en-GB" sz="2800" i="1" dirty="0"/>
          </a:p>
        </p:txBody>
      </p:sp>
      <p:sp>
        <p:nvSpPr>
          <p:cNvPr id="17" name="TextBox 16"/>
          <p:cNvSpPr txBox="1"/>
          <p:nvPr/>
        </p:nvSpPr>
        <p:spPr>
          <a:xfrm>
            <a:off x="2771800" y="2060848"/>
            <a:ext cx="6192688" cy="1384995"/>
          </a:xfrm>
          <a:prstGeom prst="rect">
            <a:avLst/>
          </a:prstGeom>
          <a:noFill/>
        </p:spPr>
        <p:txBody>
          <a:bodyPr wrap="square" rtlCol="0">
            <a:spAutoFit/>
          </a:bodyPr>
          <a:lstStyle/>
          <a:p>
            <a:pPr>
              <a:buFont typeface="Arial" pitchFamily="34" charset="0"/>
              <a:buChar char="•"/>
            </a:pPr>
            <a:r>
              <a:rPr lang="en-GB" sz="2800" dirty="0" smtClean="0"/>
              <a:t> </a:t>
            </a:r>
            <a:r>
              <a:rPr lang="en-GB" sz="2800" dirty="0" smtClean="0">
                <a:latin typeface="Arial" pitchFamily="34" charset="0"/>
                <a:cs typeface="Arial" pitchFamily="34" charset="0"/>
              </a:rPr>
              <a:t>Cheltenham Civil Service IV</a:t>
            </a:r>
          </a:p>
          <a:p>
            <a:pPr>
              <a:buFont typeface="Arial" pitchFamily="34" charset="0"/>
              <a:buChar char="•"/>
            </a:pPr>
            <a:r>
              <a:rPr lang="en-GB" sz="2800" dirty="0" smtClean="0">
                <a:latin typeface="Arial" pitchFamily="34" charset="0"/>
                <a:cs typeface="Arial" pitchFamily="34" charset="0"/>
              </a:rPr>
              <a:t> </a:t>
            </a:r>
            <a:r>
              <a:rPr lang="en-GB" sz="2800" dirty="0" err="1" smtClean="0">
                <a:latin typeface="Arial" pitchFamily="34" charset="0"/>
                <a:cs typeface="Arial" pitchFamily="34" charset="0"/>
              </a:rPr>
              <a:t>Shurdington</a:t>
            </a:r>
            <a:r>
              <a:rPr lang="en-GB" sz="2800" dirty="0" smtClean="0">
                <a:latin typeface="Arial" pitchFamily="34" charset="0"/>
                <a:cs typeface="Arial" pitchFamily="34" charset="0"/>
              </a:rPr>
              <a:t> Rovers Reserves</a:t>
            </a:r>
          </a:p>
          <a:p>
            <a:pPr>
              <a:buFont typeface="Arial" pitchFamily="34" charset="0"/>
              <a:buChar char="•"/>
            </a:pPr>
            <a:r>
              <a:rPr lang="en-GB" sz="2800" dirty="0" smtClean="0">
                <a:latin typeface="Arial" pitchFamily="34" charset="0"/>
                <a:cs typeface="Arial" pitchFamily="34" charset="0"/>
              </a:rPr>
              <a:t> Southside Star IV</a:t>
            </a:r>
          </a:p>
        </p:txBody>
      </p:sp>
      <p:sp>
        <p:nvSpPr>
          <p:cNvPr id="18" name="TextBox 17"/>
          <p:cNvSpPr txBox="1"/>
          <p:nvPr/>
        </p:nvSpPr>
        <p:spPr>
          <a:xfrm>
            <a:off x="2195736" y="4149080"/>
            <a:ext cx="5616624" cy="523220"/>
          </a:xfrm>
          <a:prstGeom prst="rect">
            <a:avLst/>
          </a:prstGeom>
          <a:noFill/>
        </p:spPr>
        <p:txBody>
          <a:bodyPr wrap="square" rtlCol="0">
            <a:spAutoFit/>
          </a:bodyPr>
          <a:lstStyle/>
          <a:p>
            <a:r>
              <a:rPr lang="en-GB" sz="2800" dirty="0" smtClean="0">
                <a:latin typeface="Arial" pitchFamily="34" charset="0"/>
                <a:cs typeface="Arial" pitchFamily="34" charset="0"/>
              </a:rPr>
              <a:t>- 03/10/15, 10/10/15 &amp; 07/11/15</a:t>
            </a:r>
            <a:endParaRPr lang="en-GB" sz="2800"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p:bldP spid="14" grpId="0"/>
      <p:bldP spid="15" grpId="0"/>
      <p:bldP spid="17" grpId="0" build="p"/>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2585</TotalTime>
  <Words>2184</Words>
  <Application>Microsoft Macintosh PowerPoint</Application>
  <PresentationFormat>On-screen Show (4:3)</PresentationFormat>
  <Paragraphs>565</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Cheltenham Association Football League Clubs Meeting   Wednesday, 19th August, 2015</vt:lpstr>
      <vt:lpstr>PowerPoint Presentation</vt:lpstr>
      <vt:lpstr>PowerPoint Presentation</vt:lpstr>
      <vt:lpstr>PowerPoint Presentation</vt:lpstr>
      <vt:lpstr>PowerPoint Presentation</vt:lpstr>
      <vt:lpstr>Cheltenham Association Football League Charity Cup Set Up 2015-16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Cheltenham Association Football League Charity Cup Draw 2015-16</vt:lpstr>
      <vt:lpstr>PowerPoint Presentation</vt:lpstr>
      <vt:lpstr>PowerPoint Presentation</vt:lpstr>
      <vt:lpstr>Cheltenham Association Football League Registrations</vt:lpstr>
      <vt:lpstr>PowerPoint Presentation</vt:lpstr>
      <vt:lpstr>PowerPoint Presentation</vt:lpstr>
      <vt:lpstr>PowerPoint Presentation</vt:lpstr>
      <vt:lpstr>PowerPoint Presentation</vt:lpstr>
      <vt:lpstr>Cheltenham Association Football League Discipline</vt:lpstr>
      <vt:lpstr>PowerPoint Presentation</vt:lpstr>
      <vt:lpstr>PowerPoint Presentation</vt:lpstr>
      <vt:lpstr>PowerPoint Presentation</vt:lpstr>
      <vt:lpstr>PowerPoint Presentation</vt:lpstr>
      <vt:lpstr>PowerPoint Presentation</vt:lpstr>
      <vt:lpstr>Cheltenham Association Football League Yearbook</vt:lpstr>
      <vt:lpstr>PowerPoint Presentation</vt:lpstr>
      <vt:lpstr>PowerPoint Presentation</vt:lpstr>
      <vt:lpstr>PowerPoint Presentation</vt:lpstr>
      <vt:lpstr>Cheltenham Association Football League Fixtures</vt:lpstr>
      <vt:lpstr>PowerPoint Presentation</vt:lpstr>
      <vt:lpstr>PowerPoint Presentation</vt:lpstr>
      <vt:lpstr>Cheltenham Association Football League Open Invitation to Clubs</vt:lpstr>
      <vt:lpstr>PowerPoint Presentation</vt:lpstr>
      <vt:lpstr>PowerPoint Presentation</vt:lpstr>
      <vt:lpstr>PowerPoint Presentation</vt:lpstr>
      <vt:lpstr>Cheltenham Association Football League Any Other Business</vt:lpstr>
      <vt:lpstr>Cheltenham Association Football League Next Meeting Wednesday, 13th January, 2016</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Cheltenham Association Football League Clubs Meeting   Wednesday, 13th August, 2014</dc:title>
  <dc:creator>Nick</dc:creator>
  <cp:lastModifiedBy>Rob Morrison</cp:lastModifiedBy>
  <cp:revision>38</cp:revision>
  <dcterms:created xsi:type="dcterms:W3CDTF">2014-08-12T17:51:59Z</dcterms:created>
  <dcterms:modified xsi:type="dcterms:W3CDTF">2015-08-25T20:03:13Z</dcterms:modified>
</cp:coreProperties>
</file>